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08"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a Darwazeh" userId="88851aab-6459-400e-b90b-39a509cd9a8b" providerId="ADAL" clId="{B382D5EF-CDB5-4C98-AEB3-F952FD180170}"/>
    <pc:docChg chg="custSel modSld">
      <pc:chgData name="Nada Darwazeh" userId="88851aab-6459-400e-b90b-39a509cd9a8b" providerId="ADAL" clId="{B382D5EF-CDB5-4C98-AEB3-F952FD180170}" dt="2023-12-17T19:32:00.769" v="415" actId="20577"/>
      <pc:docMkLst>
        <pc:docMk/>
      </pc:docMkLst>
      <pc:sldChg chg="modSp mod">
        <pc:chgData name="Nada Darwazeh" userId="88851aab-6459-400e-b90b-39a509cd9a8b" providerId="ADAL" clId="{B382D5EF-CDB5-4C98-AEB3-F952FD180170}" dt="2023-12-11T18:49:19.760" v="43" actId="5793"/>
        <pc:sldMkLst>
          <pc:docMk/>
          <pc:sldMk cId="2479698961" sldId="257"/>
        </pc:sldMkLst>
        <pc:spChg chg="mod">
          <ac:chgData name="Nada Darwazeh" userId="88851aab-6459-400e-b90b-39a509cd9a8b" providerId="ADAL" clId="{B382D5EF-CDB5-4C98-AEB3-F952FD180170}" dt="2023-12-11T18:17:15.987" v="3" actId="20577"/>
          <ac:spMkLst>
            <pc:docMk/>
            <pc:sldMk cId="2479698961" sldId="257"/>
            <ac:spMk id="4" creationId="{852C7837-AF98-43CD-86EA-7C263EB745D7}"/>
          </ac:spMkLst>
        </pc:spChg>
        <pc:spChg chg="mod">
          <ac:chgData name="Nada Darwazeh" userId="88851aab-6459-400e-b90b-39a509cd9a8b" providerId="ADAL" clId="{B382D5EF-CDB5-4C98-AEB3-F952FD180170}" dt="2023-12-11T18:18:47.455" v="5" actId="20577"/>
          <ac:spMkLst>
            <pc:docMk/>
            <pc:sldMk cId="2479698961" sldId="257"/>
            <ac:spMk id="5" creationId="{F0DC1C55-DC66-924B-500E-689E7F4D9E02}"/>
          </ac:spMkLst>
        </pc:spChg>
        <pc:spChg chg="mod">
          <ac:chgData name="Nada Darwazeh" userId="88851aab-6459-400e-b90b-39a509cd9a8b" providerId="ADAL" clId="{B382D5EF-CDB5-4C98-AEB3-F952FD180170}" dt="2023-12-11T18:19:07.368" v="15" actId="14100"/>
          <ac:spMkLst>
            <pc:docMk/>
            <pc:sldMk cId="2479698961" sldId="257"/>
            <ac:spMk id="9" creationId="{866CBDA9-AA2E-ECF5-5F6A-B08CB176BE10}"/>
          </ac:spMkLst>
        </pc:spChg>
        <pc:spChg chg="mod">
          <ac:chgData name="Nada Darwazeh" userId="88851aab-6459-400e-b90b-39a509cd9a8b" providerId="ADAL" clId="{B382D5EF-CDB5-4C98-AEB3-F952FD180170}" dt="2023-12-11T18:19:20.269" v="33" actId="6549"/>
          <ac:spMkLst>
            <pc:docMk/>
            <pc:sldMk cId="2479698961" sldId="257"/>
            <ac:spMk id="10" creationId="{2488872C-7E9B-E4D6-2451-9DD24343ADB0}"/>
          </ac:spMkLst>
        </pc:spChg>
        <pc:spChg chg="mod">
          <ac:chgData name="Nada Darwazeh" userId="88851aab-6459-400e-b90b-39a509cd9a8b" providerId="ADAL" clId="{B382D5EF-CDB5-4C98-AEB3-F952FD180170}" dt="2023-12-11T18:49:19.760" v="43" actId="5793"/>
          <ac:spMkLst>
            <pc:docMk/>
            <pc:sldMk cId="2479698961" sldId="257"/>
            <ac:spMk id="11" creationId="{206FD985-ADE1-BD9F-7C1B-BF52B43B62D8}"/>
          </ac:spMkLst>
        </pc:spChg>
      </pc:sldChg>
      <pc:sldChg chg="modSp mod">
        <pc:chgData name="Nada Darwazeh" userId="88851aab-6459-400e-b90b-39a509cd9a8b" providerId="ADAL" clId="{B382D5EF-CDB5-4C98-AEB3-F952FD180170}" dt="2023-12-17T19:32:00.769" v="415" actId="20577"/>
        <pc:sldMkLst>
          <pc:docMk/>
          <pc:sldMk cId="3107734039" sldId="265"/>
        </pc:sldMkLst>
        <pc:spChg chg="mod">
          <ac:chgData name="Nada Darwazeh" userId="88851aab-6459-400e-b90b-39a509cd9a8b" providerId="ADAL" clId="{B382D5EF-CDB5-4C98-AEB3-F952FD180170}" dt="2023-12-17T19:31:07.731" v="348" actId="1076"/>
          <ac:spMkLst>
            <pc:docMk/>
            <pc:sldMk cId="3107734039" sldId="265"/>
            <ac:spMk id="3" creationId="{1FA70465-83CA-123E-F6A6-3F1A1C16DA0A}"/>
          </ac:spMkLst>
        </pc:spChg>
        <pc:spChg chg="mod">
          <ac:chgData name="Nada Darwazeh" userId="88851aab-6459-400e-b90b-39a509cd9a8b" providerId="ADAL" clId="{B382D5EF-CDB5-4C98-AEB3-F952FD180170}" dt="2023-12-17T19:31:29.375" v="352" actId="1076"/>
          <ac:spMkLst>
            <pc:docMk/>
            <pc:sldMk cId="3107734039" sldId="265"/>
            <ac:spMk id="6" creationId="{5FAEF4C5-1484-FA09-4545-375DAA37CA68}"/>
          </ac:spMkLst>
        </pc:spChg>
        <pc:spChg chg="mod">
          <ac:chgData name="Nada Darwazeh" userId="88851aab-6459-400e-b90b-39a509cd9a8b" providerId="ADAL" clId="{B382D5EF-CDB5-4C98-AEB3-F952FD180170}" dt="2023-12-17T19:32:00.769" v="415" actId="20577"/>
          <ac:spMkLst>
            <pc:docMk/>
            <pc:sldMk cId="3107734039" sldId="265"/>
            <ac:spMk id="8" creationId="{E23695BC-859F-3153-A0B8-BE07DF6FEC65}"/>
          </ac:spMkLst>
        </pc:spChg>
        <pc:spChg chg="mod">
          <ac:chgData name="Nada Darwazeh" userId="88851aab-6459-400e-b90b-39a509cd9a8b" providerId="ADAL" clId="{B382D5EF-CDB5-4C98-AEB3-F952FD180170}" dt="2023-12-17T19:31:24.823" v="351" actId="1076"/>
          <ac:spMkLst>
            <pc:docMk/>
            <pc:sldMk cId="3107734039" sldId="265"/>
            <ac:spMk id="9" creationId="{F90DA1A5-3BB3-8AD2-E2C6-8D8DB7181257}"/>
          </ac:spMkLst>
        </pc:spChg>
        <pc:spChg chg="mod">
          <ac:chgData name="Nada Darwazeh" userId="88851aab-6459-400e-b90b-39a509cd9a8b" providerId="ADAL" clId="{B382D5EF-CDB5-4C98-AEB3-F952FD180170}" dt="2023-12-17T19:31:03.614" v="347" actId="1076"/>
          <ac:spMkLst>
            <pc:docMk/>
            <pc:sldMk cId="3107734039" sldId="265"/>
            <ac:spMk id="10" creationId="{76D9EAB3-289A-E44C-BC82-EBFF59ADB8E6}"/>
          </ac:spMkLst>
        </pc:spChg>
        <pc:spChg chg="mod">
          <ac:chgData name="Nada Darwazeh" userId="88851aab-6459-400e-b90b-39a509cd9a8b" providerId="ADAL" clId="{B382D5EF-CDB5-4C98-AEB3-F952FD180170}" dt="2023-12-17T19:31:20.145" v="350" actId="1076"/>
          <ac:spMkLst>
            <pc:docMk/>
            <pc:sldMk cId="3107734039" sldId="265"/>
            <ac:spMk id="11" creationId="{11505574-0976-BE49-CE8D-FA1B33BFD51E}"/>
          </ac:spMkLst>
        </pc:spChg>
        <pc:spChg chg="mod">
          <ac:chgData name="Nada Darwazeh" userId="88851aab-6459-400e-b90b-39a509cd9a8b" providerId="ADAL" clId="{B382D5EF-CDB5-4C98-AEB3-F952FD180170}" dt="2023-12-17T19:31:16.189" v="349" actId="1076"/>
          <ac:spMkLst>
            <pc:docMk/>
            <pc:sldMk cId="3107734039" sldId="265"/>
            <ac:spMk id="12" creationId="{46E4559F-C4EA-2EEF-1D73-7BB1832962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5AC-A085-1244-AE5F-76227AC9D8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E0861-273E-349A-0FB4-839DDBEF11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2AD9FE-4B9C-FC86-D629-B8F31082FB0C}"/>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658538C4-975F-1177-8FF6-A50722D54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76E5A-6740-D182-C7D2-2B966BA47A30}"/>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7164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7179-EF11-EA70-5798-3340DD5567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EA5E65-76A8-9872-214C-42A196E5A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415FC-F98D-4244-D667-FC51591B4511}"/>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BA9DA505-2DC2-2C5F-5E9B-4690F5390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39157-E0E5-7FFD-B1E3-605710C63A7D}"/>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32384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690972-BFEF-4DEC-3098-090C02030F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7ABC25-F803-490A-DC2A-43151703F4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6D31B-78AB-20A3-3266-D9DDADDD99FD}"/>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01DD312F-2225-664E-8B02-5021E0D27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F3E37-BD8C-EE49-7B46-53213D84ECCC}"/>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154541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2653-D1D4-5EBC-B2D4-288EC69292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A43EE-CAC0-F3FC-75E8-B180AD41F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B3A98-DA45-0D4D-B3A9-0CD19B366177}"/>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C8F77145-0973-F3AC-E2B3-0954DE0D4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8C18F-37FE-A34F-121A-8B2461A23DB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66854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AE81-2F55-C998-709F-E021EF6D00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2ADBD7-BA26-F803-CEE0-24BA168A6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1EAF9-A2ED-3587-6E95-FDE0285E820D}"/>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3FF566B3-45E0-01DE-21D9-10628031A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555C0-8594-29EC-1B70-A1FDB1B6C7A7}"/>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186396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C6BC-3A5A-1CEF-E9E2-83CFF12EC1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B78A4-7E38-88A6-3556-1EA91151D0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22C16-5276-6860-1C4B-0C841261BF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B126B5-2A5C-2148-A071-1AF20F4E2398}"/>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6" name="Footer Placeholder 5">
            <a:extLst>
              <a:ext uri="{FF2B5EF4-FFF2-40B4-BE49-F238E27FC236}">
                <a16:creationId xmlns:a16="http://schemas.microsoft.com/office/drawing/2014/main" id="{DDECA57B-AFED-0C68-896B-07E637336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E25299-A4FB-261B-6A03-374DC72D3359}"/>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512557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0CAA-F83C-39BF-8916-D026DB0C33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F92AA4-49DC-310F-0C3E-BF1AEF3B1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0246B7-8458-DACC-FCD1-4ACFB481E6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6C52F9-0D93-731F-38AD-FB195A7A0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FEE5A1-1BEC-F335-BE37-CCDECC472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C0826-8D70-3D14-BF27-7C44100714F8}"/>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8" name="Footer Placeholder 7">
            <a:extLst>
              <a:ext uri="{FF2B5EF4-FFF2-40B4-BE49-F238E27FC236}">
                <a16:creationId xmlns:a16="http://schemas.microsoft.com/office/drawing/2014/main" id="{1246209F-EA9F-8C71-0356-3BF92E6F0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44017F-4A5F-E241-5004-BDB1D1E3E3E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00255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591D-E230-B00C-704A-CEB81145B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CB62BA-4F2A-0B04-997F-BD591AD342D5}"/>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4" name="Footer Placeholder 3">
            <a:extLst>
              <a:ext uri="{FF2B5EF4-FFF2-40B4-BE49-F238E27FC236}">
                <a16:creationId xmlns:a16="http://schemas.microsoft.com/office/drawing/2014/main" id="{F27D57D2-E670-9C5C-5A09-CDAD5C7BDC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994BB4-F659-3ADF-3DA4-A5EBFB86F7C0}"/>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7900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83968-B07A-1BD8-3575-D7308DB3C941}"/>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3" name="Footer Placeholder 2">
            <a:extLst>
              <a:ext uri="{FF2B5EF4-FFF2-40B4-BE49-F238E27FC236}">
                <a16:creationId xmlns:a16="http://schemas.microsoft.com/office/drawing/2014/main" id="{689AAFCD-FE0D-DB85-F5B7-B3588B3E11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9C5EDE-B687-B64D-D8BA-7D4F92E3A657}"/>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80518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5B390-54F2-9325-7430-66EB13007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3C6146-EDA7-1A11-18B2-E75EE2C9B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56DEDF-BDA2-C90A-EFD2-B4A77DCC8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D26F1-8185-C406-3F1D-29E28F42800F}"/>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6" name="Footer Placeholder 5">
            <a:extLst>
              <a:ext uri="{FF2B5EF4-FFF2-40B4-BE49-F238E27FC236}">
                <a16:creationId xmlns:a16="http://schemas.microsoft.com/office/drawing/2014/main" id="{7DED7364-6E70-EE33-D7A7-B6A92AA77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E41F5C-7A90-4E19-4593-61B57C9D912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44655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F693-1A48-FB20-722F-4321A56F0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6EC2C-2C2E-A449-48F6-50646943E6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FC3462-25AA-7DBE-D5E7-DD07E3F7D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7FE42-C9F6-B35B-3358-5465E921784D}"/>
              </a:ext>
            </a:extLst>
          </p:cNvPr>
          <p:cNvSpPr>
            <a:spLocks noGrp="1"/>
          </p:cNvSpPr>
          <p:nvPr>
            <p:ph type="dt" sz="half" idx="10"/>
          </p:nvPr>
        </p:nvSpPr>
        <p:spPr/>
        <p:txBody>
          <a:bodyPr/>
          <a:lstStyle/>
          <a:p>
            <a:fld id="{85E21C80-45F3-4C4C-BE2C-942099F35270}" type="datetimeFigureOut">
              <a:rPr lang="en-US" smtClean="0"/>
              <a:t>12/17/2023</a:t>
            </a:fld>
            <a:endParaRPr lang="en-US"/>
          </a:p>
        </p:txBody>
      </p:sp>
      <p:sp>
        <p:nvSpPr>
          <p:cNvPr id="6" name="Footer Placeholder 5">
            <a:extLst>
              <a:ext uri="{FF2B5EF4-FFF2-40B4-BE49-F238E27FC236}">
                <a16:creationId xmlns:a16="http://schemas.microsoft.com/office/drawing/2014/main" id="{EBF67978-92F8-F9D4-E11F-AC7B4962D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39835-CA43-A210-2DE5-26E00DAF87D2}"/>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2185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A636CE-D712-EAE1-42C6-66838CEBA2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821E2F-8803-365D-51DC-BDC1E99B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B5875-EE26-F316-44D7-C7CFE14F0C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21C80-45F3-4C4C-BE2C-942099F35270}" type="datetimeFigureOut">
              <a:rPr lang="en-US" smtClean="0"/>
              <a:t>12/17/2023</a:t>
            </a:fld>
            <a:endParaRPr lang="en-US"/>
          </a:p>
        </p:txBody>
      </p:sp>
      <p:sp>
        <p:nvSpPr>
          <p:cNvPr id="5" name="Footer Placeholder 4">
            <a:extLst>
              <a:ext uri="{FF2B5EF4-FFF2-40B4-BE49-F238E27FC236}">
                <a16:creationId xmlns:a16="http://schemas.microsoft.com/office/drawing/2014/main" id="{F6967668-8F05-F770-396B-DA06FD701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CFD5DF-47DA-B1FB-116E-B1024C0769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79846-CC5F-41E1-9E23-37EE033013D2}" type="slidenum">
              <a:rPr lang="en-US" smtClean="0"/>
              <a:t>‹#›</a:t>
            </a:fld>
            <a:endParaRPr lang="en-US"/>
          </a:p>
        </p:txBody>
      </p:sp>
    </p:spTree>
    <p:extLst>
      <p:ext uri="{BB962C8B-B14F-4D97-AF65-F5344CB8AC3E}">
        <p14:creationId xmlns:p14="http://schemas.microsoft.com/office/powerpoint/2010/main" val="234191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lof.finances.gov.ma/sites/default/files/budget/files/09-pdp_sante_et_protection_sociale_2023_ar.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moh.gov.sa/HealthAwareness/EducationalContent/HealthTips/Documents/Patient-Bill-of-Rights-and-Responsibilities.pdf" TargetMode="External"/><Relationship Id="rId2" Type="http://schemas.openxmlformats.org/officeDocument/2006/relationships/hyperlink" Target="https://www.hrsd.gov.sa/sites/default/files/2023-10/%D9%82%D8%B1%D8%A7%D8%B1%20%D8%A3%D8%B9%D8%AA%D9%85%D8%A7%D8%AF%20%D9%84%D8%A7%D8%A6%D8%AD%D8%A9%20%D8%A7%D9%84%D8%B9%D9%85%D8%A7%D9%84%D8%A9%20%D8%A7%D9%84%D9%85%D9%86%D8%B2%D9%84%D9%8A%D8%A9%20%D9%88%D9%85%D9%86%20%D9%81%D9%8A%20%D8%AD%D9%83%D9%85%D9%87%D9%85%20%D8%B1%D9%82%D9%85%2040676.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lloc.gov.bh/PDF/K0723.pdf" TargetMode="External"/><Relationship Id="rId2" Type="http://schemas.openxmlformats.org/officeDocument/2006/relationships/hyperlink" Target="https://www.legalaffairs.gov.bh/HTM/K2416.htm" TargetMode="External"/><Relationship Id="rId1" Type="http://schemas.openxmlformats.org/officeDocument/2006/relationships/slideLayout" Target="../slideLayouts/slideLayout7.xml"/><Relationship Id="rId4" Type="http://schemas.openxmlformats.org/officeDocument/2006/relationships/hyperlink" Target="https://www.lloc.gov.bh/HTM/K3612.ht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maqam.najah.edu/media/uploads/2022/05/legislations/%D9%82%D8%B1%D8%A7%D8%B1_%D8%A8%D9%82%D8%A7%D9%86%D9%88%D9%86_4.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1D8D-F94F-ED76-6161-07BB7237CB77}"/>
              </a:ext>
            </a:extLst>
          </p:cNvPr>
          <p:cNvSpPr>
            <a:spLocks noGrp="1"/>
          </p:cNvSpPr>
          <p:nvPr>
            <p:ph type="ctrTitle"/>
          </p:nvPr>
        </p:nvSpPr>
        <p:spPr>
          <a:xfrm>
            <a:off x="395111" y="1122363"/>
            <a:ext cx="10948391" cy="2387600"/>
          </a:xfrm>
        </p:spPr>
        <p:txBody>
          <a:bodyPr>
            <a:normAutofit/>
          </a:bodyPr>
          <a:lstStyle/>
          <a:p>
            <a:pPr rtl="1"/>
            <a:r>
              <a:rPr lang="ar-JO" sz="5400" b="1" dirty="0">
                <a:solidFill>
                  <a:schemeClr val="accent5">
                    <a:lumMod val="50000"/>
                  </a:schemeClr>
                </a:solidFill>
                <a:latin typeface="+mn-lt"/>
                <a:cs typeface="Calibri" panose="020F0502020204030204" pitchFamily="34" charset="0"/>
              </a:rPr>
              <a:t>العدالة والمساواة بين الجنسين أمام القانون</a:t>
            </a:r>
            <a:endParaRPr lang="en-US" sz="5400" b="1" dirty="0">
              <a:solidFill>
                <a:schemeClr val="accent5">
                  <a:lumMod val="50000"/>
                </a:schemeClr>
              </a:solidFill>
              <a:latin typeface="+mn-lt"/>
              <a:cs typeface="Calibri" panose="020F0502020204030204" pitchFamily="34" charset="0"/>
            </a:endParaRPr>
          </a:p>
        </p:txBody>
      </p:sp>
      <p:sp>
        <p:nvSpPr>
          <p:cNvPr id="3" name="Subtitle 2">
            <a:extLst>
              <a:ext uri="{FF2B5EF4-FFF2-40B4-BE49-F238E27FC236}">
                <a16:creationId xmlns:a16="http://schemas.microsoft.com/office/drawing/2014/main" id="{A8BC23CB-28FD-D8C9-FA18-7CEE0B753620}"/>
              </a:ext>
            </a:extLst>
          </p:cNvPr>
          <p:cNvSpPr>
            <a:spLocks noGrp="1"/>
          </p:cNvSpPr>
          <p:nvPr>
            <p:ph type="subTitle" idx="1"/>
          </p:nvPr>
        </p:nvSpPr>
        <p:spPr>
          <a:xfrm>
            <a:off x="1523999" y="3677079"/>
            <a:ext cx="9144000" cy="1655762"/>
          </a:xfrm>
        </p:spPr>
        <p:txBody>
          <a:bodyPr/>
          <a:lstStyle/>
          <a:p>
            <a:r>
              <a:rPr lang="ar-JO" dirty="0">
                <a:solidFill>
                  <a:srgbClr val="C00000"/>
                </a:solidFill>
                <a:cs typeface="Calibri" panose="020F0502020204030204" pitchFamily="34" charset="0"/>
              </a:rPr>
              <a:t>تحديث 2023</a:t>
            </a:r>
            <a:endParaRPr lang="en-US" dirty="0">
              <a:solidFill>
                <a:srgbClr val="C00000"/>
              </a:solidFill>
              <a:cs typeface="Calibri" panose="020F0502020204030204" pitchFamily="34" charset="0"/>
            </a:endParaRPr>
          </a:p>
        </p:txBody>
      </p:sp>
      <p:pic>
        <p:nvPicPr>
          <p:cNvPr id="4" name="image4.png" descr="Logo, company name&#10;&#10;Description automatically generated">
            <a:extLst>
              <a:ext uri="{FF2B5EF4-FFF2-40B4-BE49-F238E27FC236}">
                <a16:creationId xmlns:a16="http://schemas.microsoft.com/office/drawing/2014/main" id="{84FA172B-375E-7D5D-B4E4-A6C0D9788020}"/>
              </a:ext>
            </a:extLst>
          </p:cNvPr>
          <p:cNvPicPr/>
          <p:nvPr/>
        </p:nvPicPr>
        <p:blipFill>
          <a:blip r:embed="rId2"/>
          <a:srcRect/>
          <a:stretch>
            <a:fillRect/>
          </a:stretch>
        </p:blipFill>
        <p:spPr>
          <a:xfrm>
            <a:off x="9338927" y="5419407"/>
            <a:ext cx="1946910" cy="632460"/>
          </a:xfrm>
          <a:prstGeom prst="rect">
            <a:avLst/>
          </a:prstGeom>
          <a:ln/>
        </p:spPr>
      </p:pic>
      <p:pic>
        <p:nvPicPr>
          <p:cNvPr id="5" name="image2.png" descr="Image result for UNFPA logo">
            <a:extLst>
              <a:ext uri="{FF2B5EF4-FFF2-40B4-BE49-F238E27FC236}">
                <a16:creationId xmlns:a16="http://schemas.microsoft.com/office/drawing/2014/main" id="{49FB4D34-E722-7BC6-E3E9-1F05A159A744}"/>
              </a:ext>
            </a:extLst>
          </p:cNvPr>
          <p:cNvPicPr/>
          <p:nvPr/>
        </p:nvPicPr>
        <p:blipFill>
          <a:blip r:embed="rId3"/>
          <a:srcRect/>
          <a:stretch>
            <a:fillRect/>
          </a:stretch>
        </p:blipFill>
        <p:spPr>
          <a:xfrm>
            <a:off x="6895499" y="5430837"/>
            <a:ext cx="1416050" cy="621030"/>
          </a:xfrm>
          <a:prstGeom prst="rect">
            <a:avLst/>
          </a:prstGeom>
          <a:ln/>
        </p:spPr>
      </p:pic>
      <p:pic>
        <p:nvPicPr>
          <p:cNvPr id="6" name="Picture 5" descr="Text&#10;&#10;Description automatically generated with low confidence">
            <a:extLst>
              <a:ext uri="{FF2B5EF4-FFF2-40B4-BE49-F238E27FC236}">
                <a16:creationId xmlns:a16="http://schemas.microsoft.com/office/drawing/2014/main" id="{64991F7B-5624-F5D7-0B5A-23DD1A2BC6E2}"/>
              </a:ext>
            </a:extLst>
          </p:cNvPr>
          <p:cNvPicPr/>
          <p:nvPr/>
        </p:nvPicPr>
        <p:blipFill>
          <a:blip r:embed="rId4"/>
          <a:srcRect/>
          <a:stretch>
            <a:fillRect/>
          </a:stretch>
        </p:blipFill>
        <p:spPr>
          <a:xfrm>
            <a:off x="3663552" y="5383537"/>
            <a:ext cx="1769745" cy="882015"/>
          </a:xfrm>
          <a:prstGeom prst="rect">
            <a:avLst/>
          </a:prstGeom>
          <a:ln/>
        </p:spPr>
      </p:pic>
      <p:pic>
        <p:nvPicPr>
          <p:cNvPr id="7" name="image3.png">
            <a:extLst>
              <a:ext uri="{FF2B5EF4-FFF2-40B4-BE49-F238E27FC236}">
                <a16:creationId xmlns:a16="http://schemas.microsoft.com/office/drawing/2014/main" id="{263F0360-052B-4AF0-25F5-01AD7098C760}"/>
              </a:ext>
            </a:extLst>
          </p:cNvPr>
          <p:cNvPicPr/>
          <p:nvPr/>
        </p:nvPicPr>
        <p:blipFill>
          <a:blip r:embed="rId5"/>
          <a:srcRect/>
          <a:stretch>
            <a:fillRect/>
          </a:stretch>
        </p:blipFill>
        <p:spPr>
          <a:xfrm>
            <a:off x="1371965" y="4962293"/>
            <a:ext cx="980942" cy="1303259"/>
          </a:xfrm>
          <a:prstGeom prst="rect">
            <a:avLst/>
          </a:prstGeom>
          <a:ln/>
        </p:spPr>
      </p:pic>
    </p:spTree>
    <p:extLst>
      <p:ext uri="{BB962C8B-B14F-4D97-AF65-F5344CB8AC3E}">
        <p14:creationId xmlns:p14="http://schemas.microsoft.com/office/powerpoint/2010/main" val="95435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المملكة المغربية</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6" name="TextBox 5">
            <a:extLst>
              <a:ext uri="{FF2B5EF4-FFF2-40B4-BE49-F238E27FC236}">
                <a16:creationId xmlns:a16="http://schemas.microsoft.com/office/drawing/2014/main" id="{D953F296-EB0E-35AA-1176-09DAD4A6DD12}"/>
              </a:ext>
            </a:extLst>
          </p:cNvPr>
          <p:cNvSpPr txBox="1"/>
          <p:nvPr/>
        </p:nvSpPr>
        <p:spPr>
          <a:xfrm>
            <a:off x="9086334" y="1920292"/>
            <a:ext cx="2479590" cy="1384995"/>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سياسة وطنية للصحة الإنجابية والجنسية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10" name="TextBox 9">
            <a:extLst>
              <a:ext uri="{FF2B5EF4-FFF2-40B4-BE49-F238E27FC236}">
                <a16:creationId xmlns:a16="http://schemas.microsoft.com/office/drawing/2014/main" id="{A7FE5C87-D991-3967-DD3D-699913996B7B}"/>
              </a:ext>
            </a:extLst>
          </p:cNvPr>
          <p:cNvSpPr txBox="1"/>
          <p:nvPr/>
        </p:nvSpPr>
        <p:spPr>
          <a:xfrm>
            <a:off x="626076" y="2289623"/>
            <a:ext cx="7834183" cy="646331"/>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مشروع قانون المالية 2023 لوزارة الصحة والحماية الاجتماعية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والذي يرصد ميزانية خاصة بالصحة الإنجابية وصحة الأم والطفل والشاب والساكنة ذات الاحتياجات الخاصة</a:t>
            </a:r>
          </a:p>
        </p:txBody>
      </p:sp>
    </p:spTree>
    <p:extLst>
      <p:ext uri="{BB962C8B-B14F-4D97-AF65-F5344CB8AC3E}">
        <p14:creationId xmlns:p14="http://schemas.microsoft.com/office/powerpoint/2010/main" val="281030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المملكة العربية السعودية</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561070" y="1638983"/>
            <a:ext cx="7068064" cy="923330"/>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hlinkClick r:id="rId2"/>
              </a:rPr>
              <a:t>قرار وزير الموارد البشرية والتنمية الاجتماعية (رقم ) 40676 لسنة 2023</a:t>
            </a:r>
            <a:r>
              <a:rPr lang="ar-JO" b="0" i="0" dirty="0">
                <a:solidFill>
                  <a:srgbClr val="140906"/>
                </a:solidFill>
                <a:effectLst/>
                <a:latin typeface="Droid Arabic Kufi"/>
                <a:cs typeface="Calibri" panose="020F0502020204030204" pitchFamily="34" charset="0"/>
              </a:rPr>
              <a:t> لائحة العمالة المنزلية ومن في حكمهم. وتحدد اللائحة ساعات العمل وأيام الراحة والإجازات والرغاية الصحية، بالإضافة الى الحماية من الاعتداء اللفظي أو الجسدي والتحرش الجنسي.</a:t>
            </a: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523220"/>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العمل المنزلي</a:t>
            </a:r>
          </a:p>
        </p:txBody>
      </p:sp>
      <p:sp>
        <p:nvSpPr>
          <p:cNvPr id="6" name="TextBox 5">
            <a:extLst>
              <a:ext uri="{FF2B5EF4-FFF2-40B4-BE49-F238E27FC236}">
                <a16:creationId xmlns:a16="http://schemas.microsoft.com/office/drawing/2014/main" id="{5FAEF4C5-1484-FA09-4545-375DAA37CA68}"/>
              </a:ext>
            </a:extLst>
          </p:cNvPr>
          <p:cNvSpPr txBox="1"/>
          <p:nvPr/>
        </p:nvSpPr>
        <p:spPr>
          <a:xfrm>
            <a:off x="9069860" y="2809977"/>
            <a:ext cx="2479590" cy="523220"/>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خدمات منع الحمل</a:t>
            </a:r>
          </a:p>
        </p:txBody>
      </p:sp>
      <p:sp>
        <p:nvSpPr>
          <p:cNvPr id="8" name="TextBox 7">
            <a:extLst>
              <a:ext uri="{FF2B5EF4-FFF2-40B4-BE49-F238E27FC236}">
                <a16:creationId xmlns:a16="http://schemas.microsoft.com/office/drawing/2014/main" id="{E23695BC-859F-3153-A0B8-BE07DF6FEC65}"/>
              </a:ext>
            </a:extLst>
          </p:cNvPr>
          <p:cNvSpPr txBox="1"/>
          <p:nvPr/>
        </p:nvSpPr>
        <p:spPr>
          <a:xfrm>
            <a:off x="1561070" y="4253141"/>
            <a:ext cx="7068064" cy="646331"/>
          </a:xfrm>
          <a:prstGeom prst="rect">
            <a:avLst/>
          </a:prstGeom>
          <a:noFill/>
        </p:spPr>
        <p:txBody>
          <a:bodyPr wrap="square" rtlCol="0">
            <a:spAutoFit/>
          </a:bodyPr>
          <a:lstStyle/>
          <a:p>
            <a:pPr algn="r"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3"/>
              </a:rPr>
              <a:t>وثيقة الحقوق </a:t>
            </a:r>
            <a:r>
              <a:rPr lang="ar-JO" b="0" i="0" dirty="0">
                <a:solidFill>
                  <a:srgbClr val="140906"/>
                </a:solidFill>
                <a:effectLst/>
                <a:latin typeface="Droid Arabic Kufi"/>
                <a:cs typeface="Calibri" panose="020F0502020204030204" pitchFamily="34" charset="0"/>
              </a:rPr>
              <a:t>الصادرة عن وزارة الصحة</a:t>
            </a:r>
            <a:r>
              <a:rPr lang="ar-JO" dirty="0">
                <a:solidFill>
                  <a:srgbClr val="140906"/>
                </a:solidFill>
                <a:latin typeface="Droid Arabic Kufi"/>
                <a:cs typeface="Calibri" panose="020F0502020204030204" pitchFamily="34" charset="0"/>
              </a:rPr>
              <a:t> بالاستناد الى البند الخاص الى </a:t>
            </a:r>
            <a:r>
              <a:rPr lang="ar-JO">
                <a:solidFill>
                  <a:srgbClr val="140906"/>
                </a:solidFill>
                <a:latin typeface="Droid Arabic Kufi"/>
                <a:cs typeface="Calibri" panose="020F0502020204030204" pitchFamily="34" charset="0"/>
              </a:rPr>
              <a:t>تنظيم الإنجاب أعلاه.</a:t>
            </a:r>
            <a:endParaRPr lang="en-US" dirty="0">
              <a:cs typeface="Calibri" panose="020F0502020204030204" pitchFamily="34" charset="0"/>
            </a:endParaRPr>
          </a:p>
        </p:txBody>
      </p:sp>
      <p:sp>
        <p:nvSpPr>
          <p:cNvPr id="9" name="TextBox 8">
            <a:extLst>
              <a:ext uri="{FF2B5EF4-FFF2-40B4-BE49-F238E27FC236}">
                <a16:creationId xmlns:a16="http://schemas.microsoft.com/office/drawing/2014/main" id="{F90DA1A5-3BB3-8AD2-E2C6-8D8DB7181257}"/>
              </a:ext>
            </a:extLst>
          </p:cNvPr>
          <p:cNvSpPr txBox="1"/>
          <p:nvPr/>
        </p:nvSpPr>
        <p:spPr>
          <a:xfrm>
            <a:off x="9069860" y="3960753"/>
            <a:ext cx="2479590" cy="954107"/>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خدمات منع الحمل الطارئة</a:t>
            </a:r>
          </a:p>
        </p:txBody>
      </p:sp>
      <p:sp>
        <p:nvSpPr>
          <p:cNvPr id="10" name="TextBox 9">
            <a:extLst>
              <a:ext uri="{FF2B5EF4-FFF2-40B4-BE49-F238E27FC236}">
                <a16:creationId xmlns:a16="http://schemas.microsoft.com/office/drawing/2014/main" id="{76D9EAB3-289A-E44C-BC82-EBFF59ADB8E6}"/>
              </a:ext>
            </a:extLst>
          </p:cNvPr>
          <p:cNvSpPr txBox="1"/>
          <p:nvPr/>
        </p:nvSpPr>
        <p:spPr>
          <a:xfrm>
            <a:off x="1561070" y="2666649"/>
            <a:ext cx="7068064" cy="1477328"/>
          </a:xfrm>
          <a:prstGeom prst="rect">
            <a:avLst/>
          </a:prstGeom>
          <a:noFill/>
        </p:spPr>
        <p:txBody>
          <a:bodyPr wrap="square" rtlCol="0">
            <a:spAutoFit/>
          </a:bodyPr>
          <a:lstStyle/>
          <a:p>
            <a:pPr algn="r"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3"/>
              </a:rPr>
              <a:t>وثيقة الحقوق </a:t>
            </a:r>
            <a:r>
              <a:rPr lang="ar-JO" b="0" i="0" dirty="0">
                <a:solidFill>
                  <a:srgbClr val="140906"/>
                </a:solidFill>
                <a:effectLst/>
                <a:latin typeface="Droid Arabic Kufi"/>
                <a:cs typeface="Calibri" panose="020F0502020204030204" pitchFamily="34" charset="0"/>
              </a:rPr>
              <a:t>الصادرة عن وزارة الصحة والذي يتناول في أحد بنوده حق المرأة في الحصول على المشورة الصحية والشرعية في حال رغبتها بتنظيم الانجاب والحصول على وسائل منع الحمل وفق إشراف طبي وبأيدي مدربة في المراكز الصحية والمستشفيات وأن تكون مجانية في المراكز الصحية والمستشفيات التابعة</a:t>
            </a:r>
          </a:p>
          <a:p>
            <a:pPr algn="r" rtl="1"/>
            <a:r>
              <a:rPr lang="ar-JO" b="0" i="0" dirty="0">
                <a:solidFill>
                  <a:srgbClr val="140906"/>
                </a:solidFill>
                <a:effectLst/>
                <a:latin typeface="Droid Arabic Kufi"/>
                <a:cs typeface="Calibri" panose="020F0502020204030204" pitchFamily="34" charset="0"/>
              </a:rPr>
              <a:t>لوزارة الصحة.</a:t>
            </a:r>
            <a:endParaRPr lang="en-US" dirty="0">
              <a:cs typeface="Calibri" panose="020F0502020204030204" pitchFamily="34" charset="0"/>
            </a:endParaRPr>
          </a:p>
        </p:txBody>
      </p:sp>
      <p:sp>
        <p:nvSpPr>
          <p:cNvPr id="11" name="TextBox 10">
            <a:extLst>
              <a:ext uri="{FF2B5EF4-FFF2-40B4-BE49-F238E27FC236}">
                <a16:creationId xmlns:a16="http://schemas.microsoft.com/office/drawing/2014/main" id="{11505574-0976-BE49-CE8D-FA1B33BFD51E}"/>
              </a:ext>
            </a:extLst>
          </p:cNvPr>
          <p:cNvSpPr txBox="1"/>
          <p:nvPr/>
        </p:nvSpPr>
        <p:spPr>
          <a:xfrm>
            <a:off x="1561070" y="5219017"/>
            <a:ext cx="7068064" cy="646331"/>
          </a:xfrm>
          <a:prstGeom prst="rect">
            <a:avLst/>
          </a:prstGeom>
          <a:noFill/>
        </p:spPr>
        <p:txBody>
          <a:bodyPr wrap="square" rtlCol="0">
            <a:spAutoFit/>
          </a:bodyPr>
          <a:lstStyle/>
          <a:p>
            <a:pPr algn="r"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3"/>
              </a:rPr>
              <a:t>وثيقة الحقوق </a:t>
            </a:r>
            <a:r>
              <a:rPr lang="ar-JO" b="0" i="0" dirty="0">
                <a:solidFill>
                  <a:srgbClr val="140906"/>
                </a:solidFill>
                <a:effectLst/>
                <a:latin typeface="Droid Arabic Kufi"/>
                <a:cs typeface="Calibri" panose="020F0502020204030204" pitchFamily="34" charset="0"/>
              </a:rPr>
              <a:t>الصادرة عن وزارة الصحة</a:t>
            </a:r>
            <a:r>
              <a:rPr lang="ar-JO" dirty="0">
                <a:solidFill>
                  <a:srgbClr val="140906"/>
                </a:solidFill>
                <a:latin typeface="Droid Arabic Kufi"/>
                <a:cs typeface="Calibri" panose="020F0502020204030204" pitchFamily="34" charset="0"/>
              </a:rPr>
              <a:t> والذي ينص على السماح بالإجهاض في حالة التهديد الشديد لحياة الحامل أو الجنين. </a:t>
            </a:r>
            <a:endParaRPr lang="en-US" dirty="0">
              <a:cs typeface="Calibri" panose="020F0502020204030204" pitchFamily="34" charset="0"/>
            </a:endParaRPr>
          </a:p>
        </p:txBody>
      </p:sp>
      <p:sp>
        <p:nvSpPr>
          <p:cNvPr id="12" name="TextBox 11">
            <a:extLst>
              <a:ext uri="{FF2B5EF4-FFF2-40B4-BE49-F238E27FC236}">
                <a16:creationId xmlns:a16="http://schemas.microsoft.com/office/drawing/2014/main" id="{46E4559F-C4EA-2EEF-1D73-7BB18329621C}"/>
              </a:ext>
            </a:extLst>
          </p:cNvPr>
          <p:cNvSpPr txBox="1"/>
          <p:nvPr/>
        </p:nvSpPr>
        <p:spPr>
          <a:xfrm>
            <a:off x="9069860" y="5360584"/>
            <a:ext cx="2479590" cy="523220"/>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تجريم الاجهاض</a:t>
            </a:r>
          </a:p>
        </p:txBody>
      </p:sp>
    </p:spTree>
    <p:extLst>
      <p:ext uri="{BB962C8B-B14F-4D97-AF65-F5344CB8AC3E}">
        <p14:creationId xmlns:p14="http://schemas.microsoft.com/office/powerpoint/2010/main" val="3107734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641865-528F-6108-1315-645E8CC9E0A2}"/>
              </a:ext>
            </a:extLst>
          </p:cNvPr>
          <p:cNvSpPr txBox="1"/>
          <p:nvPr/>
        </p:nvSpPr>
        <p:spPr>
          <a:xfrm>
            <a:off x="10276114" y="1184366"/>
            <a:ext cx="1550126" cy="1107996"/>
          </a:xfrm>
          <a:prstGeom prst="rect">
            <a:avLst/>
          </a:prstGeom>
          <a:noFill/>
        </p:spPr>
        <p:txBody>
          <a:bodyPr wrap="square" rtlCol="0">
            <a:spAutoFit/>
          </a:bodyPr>
          <a:lstStyle/>
          <a:p>
            <a:pPr algn="ctr"/>
            <a:r>
              <a:rPr lang="ar-JO" sz="6600" b="1" dirty="0">
                <a:solidFill>
                  <a:srgbClr val="00B0F0"/>
                </a:solidFill>
                <a:latin typeface="Andalus" panose="02020603050405020304" pitchFamily="18" charset="-78"/>
                <a:cs typeface="Andalus" panose="02020603050405020304" pitchFamily="18" charset="-78"/>
              </a:rPr>
              <a:t>17</a:t>
            </a:r>
            <a:endParaRPr lang="en-US" sz="6600" b="1" dirty="0">
              <a:solidFill>
                <a:srgbClr val="00B0F0"/>
              </a:solidFill>
              <a:latin typeface="Andalus" panose="02020603050405020304" pitchFamily="18" charset="-78"/>
              <a:cs typeface="Andalus" panose="02020603050405020304" pitchFamily="18" charset="-78"/>
            </a:endParaRPr>
          </a:p>
        </p:txBody>
      </p:sp>
      <p:sp>
        <p:nvSpPr>
          <p:cNvPr id="3" name="TextBox 2">
            <a:extLst>
              <a:ext uri="{FF2B5EF4-FFF2-40B4-BE49-F238E27FC236}">
                <a16:creationId xmlns:a16="http://schemas.microsoft.com/office/drawing/2014/main" id="{54A968E9-B29F-6478-BE29-57D2B66D02CA}"/>
              </a:ext>
            </a:extLst>
          </p:cNvPr>
          <p:cNvSpPr txBox="1"/>
          <p:nvPr/>
        </p:nvSpPr>
        <p:spPr>
          <a:xfrm>
            <a:off x="2122311" y="1429345"/>
            <a:ext cx="8096844" cy="523220"/>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دولة</a:t>
            </a:r>
            <a:r>
              <a:rPr lang="ar-JO" sz="2800" dirty="0">
                <a:cs typeface="Calibri" panose="020F0502020204030204" pitchFamily="34" charset="0"/>
              </a:rPr>
              <a:t> عربية في مبادرة العدالة والمساواة بين الجنسين أمام القانون</a:t>
            </a:r>
            <a:endParaRPr lang="en-US" sz="2800" dirty="0">
              <a:cs typeface="Calibri" panose="020F0502020204030204" pitchFamily="34" charset="0"/>
            </a:endParaRPr>
          </a:p>
        </p:txBody>
      </p:sp>
      <p:sp>
        <p:nvSpPr>
          <p:cNvPr id="4" name="TextBox 3">
            <a:extLst>
              <a:ext uri="{FF2B5EF4-FFF2-40B4-BE49-F238E27FC236}">
                <a16:creationId xmlns:a16="http://schemas.microsoft.com/office/drawing/2014/main" id="{852C7837-AF98-43CD-86EA-7C263EB745D7}"/>
              </a:ext>
            </a:extLst>
          </p:cNvPr>
          <p:cNvSpPr txBox="1"/>
          <p:nvPr/>
        </p:nvSpPr>
        <p:spPr>
          <a:xfrm>
            <a:off x="10276114" y="2200029"/>
            <a:ext cx="1550126" cy="1107996"/>
          </a:xfrm>
          <a:prstGeom prst="rect">
            <a:avLst/>
          </a:prstGeom>
          <a:noFill/>
        </p:spPr>
        <p:txBody>
          <a:bodyPr wrap="square" rtlCol="0">
            <a:spAutoFit/>
          </a:bodyPr>
          <a:lstStyle/>
          <a:p>
            <a:pPr algn="ctr"/>
            <a:r>
              <a:rPr lang="ar-JO" sz="6600" b="1" dirty="0">
                <a:solidFill>
                  <a:srgbClr val="00B0F0"/>
                </a:solidFill>
                <a:latin typeface="Andalus" panose="02020603050405020304" pitchFamily="18" charset="-78"/>
                <a:cs typeface="Andalus" panose="02020603050405020304" pitchFamily="18" charset="-78"/>
              </a:rPr>
              <a:t>15</a:t>
            </a:r>
            <a:endParaRPr lang="en-US" sz="6600" b="1" dirty="0">
              <a:solidFill>
                <a:srgbClr val="00B0F0"/>
              </a:solidFill>
              <a:latin typeface="Andalus" panose="02020603050405020304" pitchFamily="18" charset="-78"/>
              <a:cs typeface="Andalus" panose="02020603050405020304" pitchFamily="18" charset="-78"/>
            </a:endParaRPr>
          </a:p>
        </p:txBody>
      </p:sp>
      <p:sp>
        <p:nvSpPr>
          <p:cNvPr id="5" name="TextBox 4">
            <a:extLst>
              <a:ext uri="{FF2B5EF4-FFF2-40B4-BE49-F238E27FC236}">
                <a16:creationId xmlns:a16="http://schemas.microsoft.com/office/drawing/2014/main" id="{F0DC1C55-DC66-924B-500E-689E7F4D9E02}"/>
              </a:ext>
            </a:extLst>
          </p:cNvPr>
          <p:cNvSpPr txBox="1"/>
          <p:nvPr/>
        </p:nvSpPr>
        <p:spPr>
          <a:xfrm>
            <a:off x="10276114" y="3134477"/>
            <a:ext cx="1550126" cy="1107996"/>
          </a:xfrm>
          <a:prstGeom prst="rect">
            <a:avLst/>
          </a:prstGeom>
          <a:noFill/>
        </p:spPr>
        <p:txBody>
          <a:bodyPr wrap="square" rtlCol="0">
            <a:spAutoFit/>
          </a:bodyPr>
          <a:lstStyle/>
          <a:p>
            <a:pPr algn="ctr"/>
            <a:r>
              <a:rPr lang="ar-JO" sz="6600" b="1" dirty="0">
                <a:solidFill>
                  <a:srgbClr val="00B0F0"/>
                </a:solidFill>
                <a:latin typeface="Andalus" panose="02020603050405020304" pitchFamily="18" charset="-78"/>
                <a:cs typeface="Andalus" panose="02020603050405020304" pitchFamily="18" charset="-78"/>
              </a:rPr>
              <a:t>39</a:t>
            </a:r>
            <a:endParaRPr lang="en-US" sz="6600" b="1" dirty="0">
              <a:solidFill>
                <a:srgbClr val="00B0F0"/>
              </a:solidFill>
              <a:latin typeface="Andalus" panose="02020603050405020304" pitchFamily="18" charset="-78"/>
              <a:cs typeface="Andalus" panose="02020603050405020304" pitchFamily="18" charset="-78"/>
            </a:endParaRPr>
          </a:p>
        </p:txBody>
      </p:sp>
      <p:sp>
        <p:nvSpPr>
          <p:cNvPr id="6" name="TextBox 5">
            <a:extLst>
              <a:ext uri="{FF2B5EF4-FFF2-40B4-BE49-F238E27FC236}">
                <a16:creationId xmlns:a16="http://schemas.microsoft.com/office/drawing/2014/main" id="{79E182F0-7537-3FB7-621B-C455CCACE362}"/>
              </a:ext>
            </a:extLst>
          </p:cNvPr>
          <p:cNvSpPr txBox="1"/>
          <p:nvPr/>
        </p:nvSpPr>
        <p:spPr>
          <a:xfrm>
            <a:off x="10276114" y="4150140"/>
            <a:ext cx="1550126" cy="1107996"/>
          </a:xfrm>
          <a:prstGeom prst="rect">
            <a:avLst/>
          </a:prstGeom>
          <a:noFill/>
        </p:spPr>
        <p:txBody>
          <a:bodyPr wrap="square" rtlCol="0">
            <a:spAutoFit/>
          </a:bodyPr>
          <a:lstStyle/>
          <a:p>
            <a:pPr algn="ctr"/>
            <a:r>
              <a:rPr lang="ar-JO" sz="6600" b="1" dirty="0">
                <a:solidFill>
                  <a:srgbClr val="00B0F0"/>
                </a:solidFill>
                <a:latin typeface="Andalus" panose="02020603050405020304" pitchFamily="18" charset="-78"/>
                <a:cs typeface="Andalus" panose="02020603050405020304" pitchFamily="18" charset="-78"/>
              </a:rPr>
              <a:t>16</a:t>
            </a:r>
            <a:endParaRPr lang="en-US" sz="6600" b="1" dirty="0">
              <a:solidFill>
                <a:srgbClr val="00B0F0"/>
              </a:solidFill>
              <a:latin typeface="Andalus" panose="02020603050405020304" pitchFamily="18" charset="-78"/>
              <a:cs typeface="Andalus" panose="02020603050405020304" pitchFamily="18" charset="-78"/>
            </a:endParaRPr>
          </a:p>
        </p:txBody>
      </p:sp>
      <p:sp>
        <p:nvSpPr>
          <p:cNvPr id="8" name="TextBox 7">
            <a:extLst>
              <a:ext uri="{FF2B5EF4-FFF2-40B4-BE49-F238E27FC236}">
                <a16:creationId xmlns:a16="http://schemas.microsoft.com/office/drawing/2014/main" id="{F0C8F701-BCF5-DC88-020F-704AA2B24D66}"/>
              </a:ext>
            </a:extLst>
          </p:cNvPr>
          <p:cNvSpPr txBox="1"/>
          <p:nvPr/>
        </p:nvSpPr>
        <p:spPr>
          <a:xfrm>
            <a:off x="3510496" y="2386376"/>
            <a:ext cx="6705600" cy="523220"/>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دولة</a:t>
            </a:r>
            <a:r>
              <a:rPr lang="ar-JO" sz="2800" dirty="0">
                <a:cs typeface="Calibri" panose="020F0502020204030204" pitchFamily="34" charset="0"/>
              </a:rPr>
              <a:t> عربية أرسلت تحديثاتها التشريعية</a:t>
            </a:r>
            <a:endParaRPr lang="en-US" sz="2800" dirty="0">
              <a:cs typeface="Calibri" panose="020F0502020204030204" pitchFamily="34" charset="0"/>
            </a:endParaRPr>
          </a:p>
        </p:txBody>
      </p:sp>
      <p:sp>
        <p:nvSpPr>
          <p:cNvPr id="9" name="TextBox 8">
            <a:extLst>
              <a:ext uri="{FF2B5EF4-FFF2-40B4-BE49-F238E27FC236}">
                <a16:creationId xmlns:a16="http://schemas.microsoft.com/office/drawing/2014/main" id="{866CBDA9-AA2E-ECF5-5F6A-B08CB176BE10}"/>
              </a:ext>
            </a:extLst>
          </p:cNvPr>
          <p:cNvSpPr txBox="1"/>
          <p:nvPr/>
        </p:nvSpPr>
        <p:spPr>
          <a:xfrm>
            <a:off x="2810933" y="3304651"/>
            <a:ext cx="7405163" cy="523220"/>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نص قانوني</a:t>
            </a:r>
            <a:r>
              <a:rPr lang="ar-JO" sz="2800" dirty="0">
                <a:cs typeface="Calibri" panose="020F0502020204030204" pitchFamily="34" charset="0"/>
              </a:rPr>
              <a:t> صدر يسهم في تعزيز واقع المرأة العربية في القانون</a:t>
            </a:r>
            <a:endParaRPr lang="en-US" sz="2800" dirty="0">
              <a:cs typeface="Calibri" panose="020F0502020204030204" pitchFamily="34" charset="0"/>
            </a:endParaRPr>
          </a:p>
        </p:txBody>
      </p:sp>
      <p:sp>
        <p:nvSpPr>
          <p:cNvPr id="10" name="TextBox 9">
            <a:extLst>
              <a:ext uri="{FF2B5EF4-FFF2-40B4-BE49-F238E27FC236}">
                <a16:creationId xmlns:a16="http://schemas.microsoft.com/office/drawing/2014/main" id="{2488872C-7E9B-E4D6-2451-9DD24343ADB0}"/>
              </a:ext>
            </a:extLst>
          </p:cNvPr>
          <p:cNvSpPr txBox="1"/>
          <p:nvPr/>
        </p:nvSpPr>
        <p:spPr>
          <a:xfrm>
            <a:off x="1242972" y="4242473"/>
            <a:ext cx="8973124" cy="954107"/>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تغيير</a:t>
            </a:r>
            <a:r>
              <a:rPr lang="ar-JO" sz="2800" dirty="0">
                <a:cs typeface="Calibri" panose="020F0502020204030204" pitchFamily="34" charset="0"/>
              </a:rPr>
              <a:t> في ترميز الدول العربية على مصفوفة العدالة والمساواة بين الجنسين أمام القانون</a:t>
            </a:r>
            <a:endParaRPr lang="en-US" sz="2800" dirty="0">
              <a:cs typeface="Calibri" panose="020F0502020204030204" pitchFamily="34" charset="0"/>
            </a:endParaRPr>
          </a:p>
        </p:txBody>
      </p:sp>
      <p:sp>
        <p:nvSpPr>
          <p:cNvPr id="11" name="TextBox 10">
            <a:extLst>
              <a:ext uri="{FF2B5EF4-FFF2-40B4-BE49-F238E27FC236}">
                <a16:creationId xmlns:a16="http://schemas.microsoft.com/office/drawing/2014/main" id="{206FD985-ADE1-BD9F-7C1B-BF52B43B62D8}"/>
              </a:ext>
            </a:extLst>
          </p:cNvPr>
          <p:cNvSpPr txBox="1"/>
          <p:nvPr/>
        </p:nvSpPr>
        <p:spPr>
          <a:xfrm>
            <a:off x="1010194" y="351968"/>
            <a:ext cx="9927772" cy="769441"/>
          </a:xfrm>
          <a:prstGeom prst="rect">
            <a:avLst/>
          </a:prstGeom>
          <a:noFill/>
        </p:spPr>
        <p:txBody>
          <a:bodyPr wrap="square" rtlCol="0">
            <a:spAutoFit/>
          </a:bodyPr>
          <a:lstStyle/>
          <a:p>
            <a:pPr algn="ctr" rtl="1"/>
            <a:r>
              <a:rPr lang="ar-JO" sz="4400" b="1" dirty="0">
                <a:solidFill>
                  <a:srgbClr val="C00000"/>
                </a:solidFill>
                <a:cs typeface="Calibri" panose="020F0502020204030204" pitchFamily="34" charset="0"/>
              </a:rPr>
              <a:t>من </a:t>
            </a:r>
            <a:r>
              <a:rPr lang="ar-JO" sz="4400" b="1">
                <a:solidFill>
                  <a:srgbClr val="C00000"/>
                </a:solidFill>
                <a:cs typeface="Calibri" panose="020F0502020204030204" pitchFamily="34" charset="0"/>
              </a:rPr>
              <a:t>الفترة 2022 – 2023 </a:t>
            </a:r>
            <a:endParaRPr lang="en-US" sz="4400" b="1" dirty="0">
              <a:solidFill>
                <a:srgbClr val="C00000"/>
              </a:solidFill>
              <a:cs typeface="Calibri" panose="020F0502020204030204" pitchFamily="34" charset="0"/>
            </a:endParaRPr>
          </a:p>
        </p:txBody>
      </p:sp>
    </p:spTree>
    <p:extLst>
      <p:ext uri="{BB962C8B-B14F-4D97-AF65-F5344CB8AC3E}">
        <p14:creationId xmlns:p14="http://schemas.microsoft.com/office/powerpoint/2010/main" val="247969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5ED99A-F3B8-18F7-6C35-072C1E050B1F}"/>
              </a:ext>
            </a:extLst>
          </p:cNvPr>
          <p:cNvSpPr txBox="1"/>
          <p:nvPr/>
        </p:nvSpPr>
        <p:spPr>
          <a:xfrm>
            <a:off x="1010194" y="351968"/>
            <a:ext cx="9927772" cy="769441"/>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التحديثات التشريعية تضمنت:</a:t>
            </a:r>
            <a:endPar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2B391431-53CA-A45E-84B9-E5F0893323DC}"/>
              </a:ext>
            </a:extLst>
          </p:cNvPr>
          <p:cNvGraphicFramePr>
            <a:graphicFrameLocks noGrp="1"/>
          </p:cNvGraphicFramePr>
          <p:nvPr>
            <p:extLst>
              <p:ext uri="{D42A27DB-BD31-4B8C-83A1-F6EECF244321}">
                <p14:modId xmlns:p14="http://schemas.microsoft.com/office/powerpoint/2010/main" val="503263598"/>
              </p:ext>
            </p:extLst>
          </p:nvPr>
        </p:nvGraphicFramePr>
        <p:xfrm>
          <a:off x="730421" y="1379152"/>
          <a:ext cx="11175999" cy="4855032"/>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1769494332"/>
                    </a:ext>
                  </a:extLst>
                </a:gridCol>
                <a:gridCol w="1778000">
                  <a:extLst>
                    <a:ext uri="{9D8B030D-6E8A-4147-A177-3AD203B41FA5}">
                      <a16:colId xmlns:a16="http://schemas.microsoft.com/office/drawing/2014/main" val="3385001799"/>
                    </a:ext>
                  </a:extLst>
                </a:gridCol>
                <a:gridCol w="3828968">
                  <a:extLst>
                    <a:ext uri="{9D8B030D-6E8A-4147-A177-3AD203B41FA5}">
                      <a16:colId xmlns:a16="http://schemas.microsoft.com/office/drawing/2014/main" val="1912614117"/>
                    </a:ext>
                  </a:extLst>
                </a:gridCol>
                <a:gridCol w="2368631">
                  <a:extLst>
                    <a:ext uri="{9D8B030D-6E8A-4147-A177-3AD203B41FA5}">
                      <a16:colId xmlns:a16="http://schemas.microsoft.com/office/drawing/2014/main" val="158933264"/>
                    </a:ext>
                  </a:extLst>
                </a:gridCol>
              </a:tblGrid>
              <a:tr h="1533168">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نظام</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ar-JO" sz="6600" b="1" kern="1200" baseline="0" dirty="0">
                          <a:solidFill>
                            <a:srgbClr val="00B0F0"/>
                          </a:solidFill>
                          <a:latin typeface="Andalus" panose="02020603050405020304" pitchFamily="18" charset="-78"/>
                          <a:ea typeface="+mn-ea"/>
                          <a:cs typeface="Andalus" panose="02020603050405020304" pitchFamily="18" charset="-78"/>
                        </a:rPr>
                        <a:t>3</a:t>
                      </a:r>
                      <a:endParaRPr lang="en-US" sz="6600" b="1" kern="1200" baseline="0" dirty="0">
                        <a:solidFill>
                          <a:srgbClr val="00B0F0"/>
                        </a:solidFill>
                        <a:latin typeface="Andalus" panose="02020603050405020304" pitchFamily="18" charset="-78"/>
                        <a:ea typeface="+mn-ea"/>
                        <a:cs typeface="Andalus" panose="02020603050405020304" pitchFamily="18" charset="-78"/>
                      </a:endParaRP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r>
                        <a:rPr lang="ar-JO" sz="3600" b="0" kern="1200" baseline="0" dirty="0">
                          <a:solidFill>
                            <a:schemeClr val="accent5">
                              <a:lumMod val="50000"/>
                            </a:schemeClr>
                          </a:solidFill>
                          <a:latin typeface="+mn-lt"/>
                          <a:ea typeface="+mn-ea"/>
                          <a:cs typeface="Calibri" panose="020F0502020204030204" pitchFamily="34" charset="0"/>
                        </a:rPr>
                        <a:t>تعديل دستوري</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r>
                        <a:rPr lang="ar-JO" sz="6600" b="1" baseline="0" dirty="0">
                          <a:solidFill>
                            <a:srgbClr val="00B0F0"/>
                          </a:solidFill>
                          <a:latin typeface="Andalus" panose="02020603050405020304" pitchFamily="18" charset="-78"/>
                          <a:cs typeface="Andalus" panose="02020603050405020304" pitchFamily="18" charset="-78"/>
                        </a:rPr>
                        <a:t>1</a:t>
                      </a:r>
                      <a:endParaRPr lang="en-US" sz="6600" b="1" baseline="0" dirty="0">
                        <a:solidFill>
                          <a:srgbClr val="00B0F0"/>
                        </a:solidFill>
                        <a:latin typeface="Andalus" panose="02020603050405020304" pitchFamily="18" charset="-78"/>
                        <a:cs typeface="Andalus" panose="02020603050405020304" pitchFamily="18" charset="-78"/>
                      </a:endParaRPr>
                    </a:p>
                  </a:txBody>
                  <a:tcPr anchor="ctr">
                    <a:lnL>
                      <a:noFill/>
                    </a:lnL>
                  </a:tcPr>
                </a:tc>
                <a:extLst>
                  <a:ext uri="{0D108BD9-81ED-4DB2-BD59-A6C34878D82A}">
                    <a16:rowId xmlns:a16="http://schemas.microsoft.com/office/drawing/2014/main" val="197531769"/>
                  </a:ext>
                </a:extLst>
              </a:tr>
              <a:tr h="1660932">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سياسة وطنية/ ميزانية</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ar-JO" sz="6600" b="1" kern="1200" baseline="0" dirty="0">
                          <a:solidFill>
                            <a:srgbClr val="00B0F0"/>
                          </a:solidFill>
                          <a:latin typeface="Andalus" panose="02020603050405020304" pitchFamily="18" charset="-78"/>
                          <a:ea typeface="+mn-ea"/>
                          <a:cs typeface="Andalus" panose="02020603050405020304" pitchFamily="18" charset="-78"/>
                        </a:rPr>
                        <a:t>8</a:t>
                      </a:r>
                      <a:endParaRPr lang="en-US" sz="6600" b="1" kern="1200" baseline="0" dirty="0">
                        <a:solidFill>
                          <a:srgbClr val="00B0F0"/>
                        </a:solidFill>
                        <a:latin typeface="Andalus" panose="02020603050405020304" pitchFamily="18" charset="-78"/>
                        <a:ea typeface="+mn-ea"/>
                        <a:cs typeface="Andalus" panose="02020603050405020304" pitchFamily="18" charset="-78"/>
                      </a:endParaRP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r>
                        <a:rPr lang="ar-JO" sz="3600" b="0" kern="1200" baseline="0" dirty="0">
                          <a:solidFill>
                            <a:schemeClr val="accent5">
                              <a:lumMod val="50000"/>
                            </a:schemeClr>
                          </a:solidFill>
                          <a:latin typeface="+mn-lt"/>
                          <a:ea typeface="+mn-ea"/>
                          <a:cs typeface="Calibri" panose="020F0502020204030204" pitchFamily="34" charset="0"/>
                        </a:rPr>
                        <a:t>إصدار/ تعديل قانون</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r>
                        <a:rPr lang="ar-JO" sz="6600" b="1" baseline="0" dirty="0">
                          <a:solidFill>
                            <a:srgbClr val="00B0F0"/>
                          </a:solidFill>
                          <a:latin typeface="Andalus" panose="02020603050405020304" pitchFamily="18" charset="-78"/>
                          <a:cs typeface="Andalus" panose="02020603050405020304" pitchFamily="18" charset="-78"/>
                        </a:rPr>
                        <a:t>18</a:t>
                      </a:r>
                      <a:endParaRPr lang="en-US" sz="6600" b="1" baseline="0" dirty="0">
                        <a:solidFill>
                          <a:srgbClr val="00B0F0"/>
                        </a:solidFill>
                        <a:latin typeface="Andalus" panose="02020603050405020304" pitchFamily="18" charset="-78"/>
                        <a:cs typeface="Andalus" panose="02020603050405020304" pitchFamily="18" charset="-78"/>
                      </a:endParaRPr>
                    </a:p>
                  </a:txBody>
                  <a:tcPr anchor="ctr">
                    <a:lnL>
                      <a:noFill/>
                    </a:lnL>
                  </a:tcPr>
                </a:tc>
                <a:extLst>
                  <a:ext uri="{0D108BD9-81ED-4DB2-BD59-A6C34878D82A}">
                    <a16:rowId xmlns:a16="http://schemas.microsoft.com/office/drawing/2014/main" val="23434863"/>
                  </a:ext>
                </a:extLst>
              </a:tr>
              <a:tr h="1660932">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تعليمات</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ar-JO" sz="6600" b="1" kern="1200" baseline="0" dirty="0">
                          <a:solidFill>
                            <a:srgbClr val="00B0F0"/>
                          </a:solidFill>
                          <a:latin typeface="Andalus" panose="02020603050405020304" pitchFamily="18" charset="-78"/>
                          <a:ea typeface="+mn-ea"/>
                          <a:cs typeface="Andalus" panose="02020603050405020304" pitchFamily="18" charset="-78"/>
                        </a:rPr>
                        <a:t>3</a:t>
                      </a:r>
                      <a:endParaRPr lang="en-US" sz="6600" b="1" kern="1200" baseline="0" dirty="0">
                        <a:solidFill>
                          <a:srgbClr val="00B0F0"/>
                        </a:solidFill>
                        <a:latin typeface="Andalus" panose="02020603050405020304" pitchFamily="18" charset="-78"/>
                        <a:ea typeface="+mn-ea"/>
                        <a:cs typeface="Andalus" panose="02020603050405020304" pitchFamily="18" charset="-78"/>
                      </a:endParaRP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r>
                        <a:rPr lang="ar-JO" sz="3600" b="0" kern="1200" baseline="0" dirty="0">
                          <a:solidFill>
                            <a:schemeClr val="accent5">
                              <a:lumMod val="50000"/>
                            </a:schemeClr>
                          </a:solidFill>
                          <a:latin typeface="+mn-lt"/>
                          <a:ea typeface="+mn-ea"/>
                          <a:cs typeface="Calibri" panose="020F0502020204030204" pitchFamily="34" charset="0"/>
                        </a:rPr>
                        <a:t>قرار جمهوري/ مجلس وزراء/ وزير/ هيئات</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r>
                        <a:rPr lang="ar-JO" sz="6600" b="1" baseline="0" dirty="0">
                          <a:solidFill>
                            <a:srgbClr val="00B0F0"/>
                          </a:solidFill>
                          <a:latin typeface="Andalus" panose="02020603050405020304" pitchFamily="18" charset="-78"/>
                          <a:cs typeface="Andalus" panose="02020603050405020304" pitchFamily="18" charset="-78"/>
                        </a:rPr>
                        <a:t>6</a:t>
                      </a:r>
                      <a:endParaRPr lang="en-US" sz="6600" b="1" baseline="0" dirty="0">
                        <a:solidFill>
                          <a:srgbClr val="00B0F0"/>
                        </a:solidFill>
                        <a:latin typeface="Andalus" panose="02020603050405020304" pitchFamily="18" charset="-78"/>
                        <a:cs typeface="Andalus" panose="02020603050405020304" pitchFamily="18" charset="-78"/>
                      </a:endParaRPr>
                    </a:p>
                  </a:txBody>
                  <a:tcPr anchor="ctr">
                    <a:lnL>
                      <a:noFill/>
                    </a:lnL>
                  </a:tcPr>
                </a:tc>
                <a:extLst>
                  <a:ext uri="{0D108BD9-81ED-4DB2-BD59-A6C34878D82A}">
                    <a16:rowId xmlns:a16="http://schemas.microsoft.com/office/drawing/2014/main" val="2069082292"/>
                  </a:ext>
                </a:extLst>
              </a:tr>
            </a:tbl>
          </a:graphicData>
        </a:graphic>
      </p:graphicFrame>
    </p:spTree>
    <p:extLst>
      <p:ext uri="{BB962C8B-B14F-4D97-AF65-F5344CB8AC3E}">
        <p14:creationId xmlns:p14="http://schemas.microsoft.com/office/powerpoint/2010/main" val="61520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المملكة الأردنية الهاشمية</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923330"/>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تعديل المادة (69) من </a:t>
            </a:r>
            <a:r>
              <a:rPr lang="ar-LB" b="0" i="0" dirty="0">
                <a:solidFill>
                  <a:srgbClr val="140906"/>
                </a:solidFill>
                <a:effectLst/>
                <a:latin typeface="Droid Arabic Kufi"/>
                <a:cs typeface="Calibri" panose="020F0502020204030204" pitchFamily="34" charset="0"/>
                <a:hlinkClick r:id="rId2"/>
              </a:rPr>
              <a:t>قانون معدل لقانون العمل رقم 10 لسنة 2023</a:t>
            </a:r>
            <a:r>
              <a:rPr lang="ar-JO" dirty="0">
                <a:cs typeface="Calibri" panose="020F0502020204030204" pitchFamily="34" charset="0"/>
                <a:hlinkClick r:id="rId2"/>
              </a:rPr>
              <a:t> </a:t>
            </a:r>
            <a:r>
              <a:rPr lang="ar-JO" dirty="0">
                <a:cs typeface="Calibri" panose="020F0502020204030204" pitchFamily="34" charset="0"/>
              </a:rPr>
              <a:t> </a:t>
            </a:r>
          </a:p>
          <a:p>
            <a:pPr algn="r" rtl="1"/>
            <a:r>
              <a:rPr lang="ar-LB" b="0" i="0" dirty="0">
                <a:solidFill>
                  <a:srgbClr val="2F2522"/>
                </a:solidFill>
                <a:effectLst/>
                <a:latin typeface="Droid Arabic Kufi"/>
                <a:cs typeface="Calibri" panose="020F0502020204030204" pitchFamily="34" charset="0"/>
              </a:rPr>
              <a:t>أ. يحظر أي تمييز على أساس الجنس بين العاملين من شأنه المساس بتكافؤ الفرص </a:t>
            </a:r>
            <a:br>
              <a:rPr lang="ar-LB" dirty="0">
                <a:cs typeface="Calibri" panose="020F0502020204030204" pitchFamily="34" charset="0"/>
              </a:rPr>
            </a:b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954107"/>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عدم التمييز في مكان العمل</a:t>
            </a:r>
          </a:p>
        </p:txBody>
      </p:sp>
      <p:sp>
        <p:nvSpPr>
          <p:cNvPr id="5" name="TextBox 4">
            <a:extLst>
              <a:ext uri="{FF2B5EF4-FFF2-40B4-BE49-F238E27FC236}">
                <a16:creationId xmlns:a16="http://schemas.microsoft.com/office/drawing/2014/main" id="{E0FB1DE5-FA21-12DE-6E86-027381A3FCF1}"/>
              </a:ext>
            </a:extLst>
          </p:cNvPr>
          <p:cNvSpPr txBox="1"/>
          <p:nvPr/>
        </p:nvSpPr>
        <p:spPr>
          <a:xfrm>
            <a:off x="642551" y="3786028"/>
            <a:ext cx="7834183" cy="923330"/>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تعديل المادة (69) من </a:t>
            </a:r>
            <a:r>
              <a:rPr lang="ar-LB" b="0" i="0" dirty="0">
                <a:solidFill>
                  <a:srgbClr val="140906"/>
                </a:solidFill>
                <a:effectLst/>
                <a:latin typeface="Droid Arabic Kufi"/>
                <a:cs typeface="Calibri" panose="020F0502020204030204" pitchFamily="34" charset="0"/>
                <a:hlinkClick r:id="rId2"/>
              </a:rPr>
              <a:t>قانون معدل لقانون العمل رقم 10 لسنة 2023</a:t>
            </a:r>
            <a:r>
              <a:rPr lang="ar-JO" dirty="0">
                <a:cs typeface="Calibri" panose="020F0502020204030204" pitchFamily="34" charset="0"/>
              </a:rPr>
              <a:t>  </a:t>
            </a:r>
            <a:br>
              <a:rPr lang="ar-LB" dirty="0">
                <a:cs typeface="Calibri" panose="020F0502020204030204" pitchFamily="34" charset="0"/>
              </a:rPr>
            </a:br>
            <a:r>
              <a:rPr lang="ar-LB" b="0" i="0" dirty="0">
                <a:solidFill>
                  <a:srgbClr val="2F2522"/>
                </a:solidFill>
                <a:effectLst/>
                <a:latin typeface="Droid Arabic Kufi"/>
                <a:cs typeface="Calibri" panose="020F0502020204030204" pitchFamily="34" charset="0"/>
              </a:rPr>
              <a:t>ب. يصدر الوزير التعليمات اللازمة لحماية المرأة الحامل والمرضعة وذوي الاعاقة والاشخاص الذين يؤدون عملاً ليلياً لخلق بيئة عمل آمنه</a:t>
            </a:r>
            <a:endParaRPr lang="en-US" dirty="0">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69860" y="3787857"/>
            <a:ext cx="2479590" cy="954107"/>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العمل الليلي</a:t>
            </a:r>
          </a:p>
          <a:p>
            <a:pPr algn="r" rtl="1"/>
            <a:endParaRPr lang="ar-JO" sz="2800" dirty="0">
              <a:solidFill>
                <a:schemeClr val="bg1"/>
              </a:solidFill>
              <a:cs typeface="Calibri" panose="020F0502020204030204" pitchFamily="34" charset="0"/>
            </a:endParaRPr>
          </a:p>
        </p:txBody>
      </p:sp>
    </p:spTree>
    <p:extLst>
      <p:ext uri="{BB962C8B-B14F-4D97-AF65-F5344CB8AC3E}">
        <p14:creationId xmlns:p14="http://schemas.microsoft.com/office/powerpoint/2010/main" val="380455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المملكة الأردنية الهاشمية - 2</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8" name="TextBox 7">
            <a:extLst>
              <a:ext uri="{FF2B5EF4-FFF2-40B4-BE49-F238E27FC236}">
                <a16:creationId xmlns:a16="http://schemas.microsoft.com/office/drawing/2014/main" id="{15AD989F-2BE8-BC02-14EB-BE22ADCA891C}"/>
              </a:ext>
            </a:extLst>
          </p:cNvPr>
          <p:cNvSpPr txBox="1"/>
          <p:nvPr/>
        </p:nvSpPr>
        <p:spPr>
          <a:xfrm>
            <a:off x="864973" y="1985433"/>
            <a:ext cx="7834183" cy="4247317"/>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تعديل المادة (29) من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قانون معدل لقانون العمل رقم 10 لسنة 2023</a:t>
            </a:r>
            <a:endPar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تعدل المادة (29) من القانون الأصلي على النحو التالي:-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أولا: بإضافة عبارة( صاحب العمل على ان يقوم بتبليغ وزارة العمل خلال اسبوعين من تاريخ ترك العمل وبالطرق التي تحددها الوزارة) بعد عبارة (دون اشعار) الواردة في الفقرة (أ) منها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ثانيا: بإضافة عبارة ( أو التحرش الجنسي ) بعد عبارة (الاعتداء الجنسي) الواردة في البند ( 6) من الفقرة (أ) منها.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ثالثا : بإلغاء نص الفقرة (ب) منها والاستعاضة عنه بالنص التالي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ب. اذا تبين للوزير وقوع اعتداء من صاحب العمل او من يمثله بالضرب أو بممارسة أي شكل من اشكال الاعتداء الجنسي أو التحرش الجنسي على العاملين المستخدمين لديه يعاقب صاحب العمل أو مدير المؤسسة أو من يمثله بغرامه لا تقل عن ألفي دينار ولا تزيد على خمسة آلاف دينار وتضاعف الغرامة في حال التكرار وذلك مع مراعاة أحكام أي تشريعات أخرى نافذة المفعول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رابعا: بإضافة الفقرة (ج) اليها بالنص التالي:-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ج. لغايات هذه المادة يقصد (بالتحرش الجنسي):-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أي ممارسة أو سلوك جسدي أو شفهي ذي طبيعة جنسية أو التهديدات المرتبطة به ويمس كرامة العامل ويكون مهينا له ويؤدي الى إلحاق الضرر الجسدي أو النفسي أو الجنسي به.</a:t>
            </a:r>
          </a:p>
        </p:txBody>
      </p:sp>
      <p:sp>
        <p:nvSpPr>
          <p:cNvPr id="9" name="TextBox 8">
            <a:extLst>
              <a:ext uri="{FF2B5EF4-FFF2-40B4-BE49-F238E27FC236}">
                <a16:creationId xmlns:a16="http://schemas.microsoft.com/office/drawing/2014/main" id="{43CD03D0-F607-FA54-6A45-E1FB6EB6D711}"/>
              </a:ext>
            </a:extLst>
          </p:cNvPr>
          <p:cNvSpPr txBox="1"/>
          <p:nvPr/>
        </p:nvSpPr>
        <p:spPr>
          <a:xfrm>
            <a:off x="9086334" y="1985433"/>
            <a:ext cx="2479590" cy="523220"/>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التحرش الجنسي</a:t>
            </a:r>
          </a:p>
        </p:txBody>
      </p:sp>
    </p:spTree>
    <p:extLst>
      <p:ext uri="{BB962C8B-B14F-4D97-AF65-F5344CB8AC3E}">
        <p14:creationId xmlns:p14="http://schemas.microsoft.com/office/powerpoint/2010/main" val="74217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مملكة البحرين</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1477328"/>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وفقاً للقانون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رقم (24) لسنة 2016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بتعديل بعض أحكام المرسوم بقانون رقم (3) لسنة 1972 بشأن الرسوم القضائية، فإنه "... يجوز لوزير العدل أو لمن يفوضه أن يؤجل أو يعفي من الرسوم القضائية كلها أو بعضها من يثبت عجزه عن دفعها". وينطبق هذا القانون على كل من الرجل والمرأة على حد سواء. </a:t>
            </a:r>
            <a:br>
              <a:rPr kumimoji="0" lang="ar-LB" sz="18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b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954107"/>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المعونة القانونية المدنية</a:t>
            </a:r>
          </a:p>
        </p:txBody>
      </p:sp>
      <p:sp>
        <p:nvSpPr>
          <p:cNvPr id="5" name="TextBox 4">
            <a:extLst>
              <a:ext uri="{FF2B5EF4-FFF2-40B4-BE49-F238E27FC236}">
                <a16:creationId xmlns:a16="http://schemas.microsoft.com/office/drawing/2014/main" id="{E0FB1DE5-FA21-12DE-6E86-027381A3FCF1}"/>
              </a:ext>
            </a:extLst>
          </p:cNvPr>
          <p:cNvSpPr txBox="1"/>
          <p:nvPr/>
        </p:nvSpPr>
        <p:spPr>
          <a:xfrm>
            <a:off x="642551" y="3116311"/>
            <a:ext cx="7834183" cy="646331"/>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صدور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3"/>
              </a:rPr>
              <a:t>قانون رقم (7) لسنة 2023</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بإلغاء المادة (353) من قانون العقوبات الصادر بالمرسوم بقانون رقم (15) لسنة 1976التي كانت تعفي المغتصب من العقوبة متى ما عقد زواجاً صحيحاً على الضحية.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86334" y="2967335"/>
            <a:ext cx="2479590" cy="954107"/>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الاعفاء من العقوبة بالزواج من الضحية</a:t>
            </a:r>
          </a:p>
        </p:txBody>
      </p:sp>
      <p:sp>
        <p:nvSpPr>
          <p:cNvPr id="8" name="TextBox 7">
            <a:extLst>
              <a:ext uri="{FF2B5EF4-FFF2-40B4-BE49-F238E27FC236}">
                <a16:creationId xmlns:a16="http://schemas.microsoft.com/office/drawing/2014/main" id="{15AD989F-2BE8-BC02-14EB-BE22ADCA891C}"/>
              </a:ext>
            </a:extLst>
          </p:cNvPr>
          <p:cNvSpPr txBox="1"/>
          <p:nvPr/>
        </p:nvSpPr>
        <p:spPr>
          <a:xfrm>
            <a:off x="642551" y="4564638"/>
            <a:ext cx="7834183" cy="369332"/>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يوفر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4"/>
              </a:rPr>
              <a:t>القانون رقم (36) لسنة 2012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للعمال الذكور الذين رزقوا بمولود جديد يوم إجازة من العمل.</a:t>
            </a:r>
          </a:p>
        </p:txBody>
      </p:sp>
      <p:sp>
        <p:nvSpPr>
          <p:cNvPr id="6" name="TextBox 5">
            <a:extLst>
              <a:ext uri="{FF2B5EF4-FFF2-40B4-BE49-F238E27FC236}">
                <a16:creationId xmlns:a16="http://schemas.microsoft.com/office/drawing/2014/main" id="{D953F296-EB0E-35AA-1176-09DAD4A6DD12}"/>
              </a:ext>
            </a:extLst>
          </p:cNvPr>
          <p:cNvSpPr txBox="1"/>
          <p:nvPr/>
        </p:nvSpPr>
        <p:spPr>
          <a:xfrm>
            <a:off x="9086334" y="4564638"/>
            <a:ext cx="2479590" cy="523220"/>
          </a:xfrm>
          <a:prstGeom prst="rect">
            <a:avLst/>
          </a:prstGeom>
          <a:solidFill>
            <a:srgbClr val="FFC00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إجازة الأبوة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Tree>
    <p:extLst>
      <p:ext uri="{BB962C8B-B14F-4D97-AF65-F5344CB8AC3E}">
        <p14:creationId xmlns:p14="http://schemas.microsoft.com/office/powerpoint/2010/main" val="74253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سلطنة عُمان</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3416320"/>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(12) من </a:t>
            </a:r>
            <a:r>
              <a:rPr lang="ar-JO" b="0" i="0" dirty="0">
                <a:solidFill>
                  <a:srgbClr val="140906"/>
                </a:solidFill>
                <a:effectLst/>
                <a:latin typeface="Droid Arabic Kufi"/>
                <a:cs typeface="Calibri" panose="020F0502020204030204" pitchFamily="34" charset="0"/>
                <a:hlinkClick r:id="rId2"/>
              </a:rPr>
              <a:t>قانون العمل (53) لسنة 2023</a:t>
            </a:r>
            <a:endParaRPr lang="ar-JO" b="0" i="0" dirty="0">
              <a:solidFill>
                <a:srgbClr val="140906"/>
              </a:solidFill>
              <a:effectLst/>
              <a:latin typeface="Droid Arabic Kufi"/>
              <a:cs typeface="Calibri" panose="020F0502020204030204" pitchFamily="34" charset="0"/>
            </a:endParaRPr>
          </a:p>
          <a:p>
            <a:pPr algn="r" rtl="1"/>
            <a:r>
              <a:rPr lang="ar-JO" b="0" i="0" dirty="0">
                <a:solidFill>
                  <a:srgbClr val="140906"/>
                </a:solidFill>
                <a:effectLst/>
                <a:latin typeface="Droid Arabic Kufi"/>
                <a:cs typeface="Calibri" panose="020F0502020204030204" pitchFamily="34" charset="0"/>
              </a:rPr>
              <a:t>" يعتبر إنهاء صاحب العمل لعقد العمل فصلاً تعسفيا للعامل إذا كان الإنهاء لأي من الأسباب الآتية: </a:t>
            </a:r>
          </a:p>
          <a:p>
            <a:pPr algn="r" rtl="1"/>
            <a:r>
              <a:rPr lang="ar-JO" b="0" i="0" dirty="0">
                <a:solidFill>
                  <a:srgbClr val="140906"/>
                </a:solidFill>
                <a:effectLst/>
                <a:latin typeface="Droid Arabic Kufi"/>
                <a:cs typeface="Calibri" panose="020F0502020204030204" pitchFamily="34" charset="0"/>
              </a:rPr>
              <a:t>البند (1) " الجنس أو الأصل أو اللون أو اللغة أو الدين أو العقيدة أو المركز الاجتماعي أو الإعاقة أو الحمل أو الولادة أو الرضاعة بالنسبة للمرأة العاملة، بموجب هذه المادة يتضح أن القانون يحظر التمييز على أساس الجنس أو المركز الاجتماعي.</a:t>
            </a:r>
          </a:p>
          <a:p>
            <a:pPr algn="r" rtl="1"/>
            <a:r>
              <a:rPr lang="ar-JO" b="0" i="0" dirty="0">
                <a:solidFill>
                  <a:srgbClr val="140906"/>
                </a:solidFill>
                <a:effectLst/>
                <a:latin typeface="Droid Arabic Kufi"/>
                <a:cs typeface="Calibri" panose="020F0502020204030204" pitchFamily="34" charset="0"/>
              </a:rPr>
              <a:t>المادة (23) من قانون العمل الصادر (53) لسنة 2023 "... وعلى صاحب العمل أن يساوي بين جميع العمال في حالة اتفاق طبيعة العمل وشروطه." مع التأكيد بأن الأفراد كافة من ذكر أو أنثى متساوون في الأجور وفقاً لدرجاتهم الوظيفية، وذلك مبدآ كفله النظام الأساسي للدولة الصادر بموجب المرسوم السلطاني رقم (٦/٢١) في المادة (٢١) ، وسند ذلك أيضا ما نصت عليه المادة (٣) من قانون التفسيرات والنصوص العامة لسنة ١٩٧٣ لسنة ١٩٧٣، إذ نصت المادة (٣) على أنه " ... الكلمات التي تدل أو تشير إلى المذكر تشمل المؤنث ..."</a:t>
            </a: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1384995"/>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الأجر المتساوي عن العمل المتساوي القيمة</a:t>
            </a:r>
          </a:p>
        </p:txBody>
      </p:sp>
    </p:spTree>
    <p:extLst>
      <p:ext uri="{BB962C8B-B14F-4D97-AF65-F5344CB8AC3E}">
        <p14:creationId xmlns:p14="http://schemas.microsoft.com/office/powerpoint/2010/main" val="261689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سلطنة عُمان - 2</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1200329"/>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(84) من </a:t>
            </a:r>
            <a:r>
              <a:rPr lang="ar-JO" b="0" i="0" dirty="0">
                <a:solidFill>
                  <a:srgbClr val="140906"/>
                </a:solidFill>
                <a:effectLst/>
                <a:latin typeface="Droid Arabic Kufi"/>
                <a:cs typeface="Calibri" panose="020F0502020204030204" pitchFamily="34" charset="0"/>
                <a:hlinkClick r:id="rId2"/>
              </a:rPr>
              <a:t>قانون العمل (53) لسنة 2023</a:t>
            </a:r>
            <a:br>
              <a:rPr lang="ar-LB" dirty="0">
                <a:cs typeface="Calibri" panose="020F0502020204030204" pitchFamily="34" charset="0"/>
              </a:rPr>
            </a:br>
            <a:r>
              <a:rPr lang="ar-JO" b="0" i="0" dirty="0">
                <a:solidFill>
                  <a:srgbClr val="2F2522"/>
                </a:solidFill>
                <a:effectLst/>
                <a:latin typeface="Droid Arabic Kufi"/>
                <a:cs typeface="Calibri" panose="020F0502020204030204" pitchFamily="34" charset="0"/>
              </a:rPr>
              <a:t>يستحق العامل إجازة خاصة بأجر شامل على النحو الآتي:</a:t>
            </a:r>
          </a:p>
          <a:p>
            <a:pPr algn="r" rtl="1"/>
            <a:r>
              <a:rPr lang="ar-JO" dirty="0">
                <a:solidFill>
                  <a:srgbClr val="2F2522"/>
                </a:solidFill>
                <a:latin typeface="Droid Arabic Kufi"/>
                <a:cs typeface="Calibri" panose="020F0502020204030204" pitchFamily="34" charset="0"/>
              </a:rPr>
              <a:t>1- (٧) سبعة أيام إجازة أبوة، بشرط أن يولد الطفل حيا وألا تتجاوز الإجازة اليوم (٩٨) الثامن والتسعين من عمر الطفل.</a:t>
            </a: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523220"/>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إجازة الأبوة</a:t>
            </a:r>
          </a:p>
        </p:txBody>
      </p:sp>
      <p:sp>
        <p:nvSpPr>
          <p:cNvPr id="5" name="TextBox 4">
            <a:extLst>
              <a:ext uri="{FF2B5EF4-FFF2-40B4-BE49-F238E27FC236}">
                <a16:creationId xmlns:a16="http://schemas.microsoft.com/office/drawing/2014/main" id="{E0FB1DE5-FA21-12DE-6E86-027381A3FCF1}"/>
              </a:ext>
            </a:extLst>
          </p:cNvPr>
          <p:cNvSpPr txBox="1"/>
          <p:nvPr/>
        </p:nvSpPr>
        <p:spPr>
          <a:xfrm>
            <a:off x="626076" y="4218744"/>
            <a:ext cx="7834183" cy="1477328"/>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(84) من </a:t>
            </a:r>
            <a:r>
              <a:rPr lang="ar-JO" b="0" i="0" dirty="0">
                <a:solidFill>
                  <a:srgbClr val="140906"/>
                </a:solidFill>
                <a:effectLst/>
                <a:latin typeface="Droid Arabic Kufi"/>
                <a:cs typeface="Calibri" panose="020F0502020204030204" pitchFamily="34" charset="0"/>
                <a:hlinkClick r:id="rId2"/>
              </a:rPr>
              <a:t>قانون العمل (53) لسنة 2023</a:t>
            </a:r>
            <a:br>
              <a:rPr lang="ar-LB" dirty="0">
                <a:cs typeface="Calibri" panose="020F0502020204030204" pitchFamily="34" charset="0"/>
              </a:rPr>
            </a:br>
            <a:r>
              <a:rPr lang="ar-JO" b="0" i="0" dirty="0">
                <a:solidFill>
                  <a:srgbClr val="2F2522"/>
                </a:solidFill>
                <a:effectLst/>
                <a:latin typeface="Droid Arabic Kufi"/>
                <a:cs typeface="Calibri" panose="020F0502020204030204" pitchFamily="34" charset="0"/>
              </a:rPr>
              <a:t>يستحق العامل إجازة خاصة بأجر شامل على النحو الآتي:</a:t>
            </a:r>
          </a:p>
          <a:p>
            <a:pPr algn="r" rtl="1"/>
            <a:r>
              <a:rPr lang="ar-JO" dirty="0">
                <a:solidFill>
                  <a:srgbClr val="2F2522"/>
                </a:solidFill>
                <a:latin typeface="Droid Arabic Kufi"/>
                <a:cs typeface="Calibri" panose="020F0502020204030204" pitchFamily="34" charset="0"/>
              </a:rPr>
              <a:t>10 – (98) ثمانية وتسعين يوما إجازة وضع للعاملة لتغطية فترة ما قبل وبعد الولادة. ويكون منح العاملة الإجازة لتغطية فترة ما قبل الولادة بتوصية من الجهة الطبية على أن لا تتجاوز مدتها (14) أربعة عشر يوما، وتمنح باقي مدة هذه الإجازة من تاريخ الولادة</a:t>
            </a:r>
            <a:endParaRPr lang="en-US" dirty="0">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86334" y="4434188"/>
            <a:ext cx="2479590" cy="523220"/>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مدة إجازة الأمومة</a:t>
            </a:r>
          </a:p>
        </p:txBody>
      </p:sp>
    </p:spTree>
    <p:extLst>
      <p:ext uri="{BB962C8B-B14F-4D97-AF65-F5344CB8AC3E}">
        <p14:creationId xmlns:p14="http://schemas.microsoft.com/office/powerpoint/2010/main" val="1749526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دولة فلسطين</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8" name="TextBox 7">
            <a:extLst>
              <a:ext uri="{FF2B5EF4-FFF2-40B4-BE49-F238E27FC236}">
                <a16:creationId xmlns:a16="http://schemas.microsoft.com/office/drawing/2014/main" id="{15AD989F-2BE8-BC02-14EB-BE22ADCA891C}"/>
              </a:ext>
            </a:extLst>
          </p:cNvPr>
          <p:cNvSpPr txBox="1"/>
          <p:nvPr/>
        </p:nvSpPr>
        <p:spPr>
          <a:xfrm>
            <a:off x="778473" y="3374764"/>
            <a:ext cx="7834183" cy="1200329"/>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قرار صادر عن مجلس الوزراء بشأن تبني موازنات حساسة للنوع الاجتماعي، ومراعاة ذلك في فرق التخطيط والموازنة، استناداً لقرار مجلس الوزراء رقم (/١٣/٠٥/٠١م.و/</a:t>
            </a:r>
            <a:r>
              <a:rPr kumimoji="0" lang="ar-JO" sz="1800" b="0" i="0" u="none" strike="noStrike" kern="1200" cap="none" spc="0" normalizeH="0" baseline="0" noProof="0" dirty="0" err="1">
                <a:ln>
                  <a:noFill/>
                </a:ln>
                <a:solidFill>
                  <a:srgbClr val="140906"/>
                </a:solidFill>
                <a:effectLst/>
                <a:uLnTx/>
                <a:uFillTx/>
                <a:latin typeface="Droid Arabic Kufi"/>
                <a:ea typeface="+mn-ea"/>
                <a:cs typeface="Calibri" panose="020F0502020204030204" pitchFamily="34" charset="0"/>
              </a:rPr>
              <a:t>س.ف</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لعام ٢٠٠٩ بشان إدماج النوع الاجتماعي في عملية اعداد الموازنة للحكومة. وكذلك، قرار مجلس الوزراء القاضي بتشكيل اللجنة الوطنية للموازنات الحساسة للنوع الاجتماعي. </a:t>
            </a:r>
          </a:p>
        </p:txBody>
      </p:sp>
      <p:sp>
        <p:nvSpPr>
          <p:cNvPr id="6" name="TextBox 5">
            <a:extLst>
              <a:ext uri="{FF2B5EF4-FFF2-40B4-BE49-F238E27FC236}">
                <a16:creationId xmlns:a16="http://schemas.microsoft.com/office/drawing/2014/main" id="{D953F296-EB0E-35AA-1176-09DAD4A6DD12}"/>
              </a:ext>
            </a:extLst>
          </p:cNvPr>
          <p:cNvSpPr txBox="1"/>
          <p:nvPr/>
        </p:nvSpPr>
        <p:spPr>
          <a:xfrm>
            <a:off x="9086334" y="1920292"/>
            <a:ext cx="2479590" cy="523220"/>
          </a:xfrm>
          <a:prstGeom prst="rect">
            <a:avLst/>
          </a:prstGeom>
          <a:solidFill>
            <a:srgbClr val="FFC00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إجازة الأبوة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9" name="TextBox 8">
            <a:extLst>
              <a:ext uri="{FF2B5EF4-FFF2-40B4-BE49-F238E27FC236}">
                <a16:creationId xmlns:a16="http://schemas.microsoft.com/office/drawing/2014/main" id="{394F430C-6BA4-D724-6C4F-DF93AC3772AE}"/>
              </a:ext>
            </a:extLst>
          </p:cNvPr>
          <p:cNvSpPr txBox="1"/>
          <p:nvPr/>
        </p:nvSpPr>
        <p:spPr>
          <a:xfrm>
            <a:off x="9086334" y="3460382"/>
            <a:ext cx="2479590" cy="954107"/>
          </a:xfrm>
          <a:prstGeom prst="rect">
            <a:avLst/>
          </a:prstGeom>
          <a:solidFill>
            <a:srgbClr val="FFC00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ميزانية لمناهضة العنف</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10" name="TextBox 9">
            <a:extLst>
              <a:ext uri="{FF2B5EF4-FFF2-40B4-BE49-F238E27FC236}">
                <a16:creationId xmlns:a16="http://schemas.microsoft.com/office/drawing/2014/main" id="{A7FE5C87-D991-3967-DD3D-699913996B7B}"/>
              </a:ext>
            </a:extLst>
          </p:cNvPr>
          <p:cNvSpPr txBox="1"/>
          <p:nvPr/>
        </p:nvSpPr>
        <p:spPr>
          <a:xfrm>
            <a:off x="778474" y="1835492"/>
            <a:ext cx="7834183" cy="923330"/>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المادة (88) من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القرار بقانون (24) لسنة 2022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المعدل لقانون الخدمة المدنية (4) لسنة 1998 يمنح الموظف إجازة براتب كامل لمدة ثلاثة أيام متصلة لمرافقة زوجته عند الوضع، ولا تحسم من إجازته السنوية</a:t>
            </a:r>
          </a:p>
        </p:txBody>
      </p:sp>
    </p:spTree>
    <p:extLst>
      <p:ext uri="{BB962C8B-B14F-4D97-AF65-F5344CB8AC3E}">
        <p14:creationId xmlns:p14="http://schemas.microsoft.com/office/powerpoint/2010/main" val="1295115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1136</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Andalus</vt:lpstr>
      <vt:lpstr>Arial</vt:lpstr>
      <vt:lpstr>Calibri</vt:lpstr>
      <vt:lpstr>Calibri Light</vt:lpstr>
      <vt:lpstr>Droid Arabic Kufi</vt:lpstr>
      <vt:lpstr>Office Theme</vt:lpstr>
      <vt:lpstr>العدالة والمساواة بين الجنسين أمام القانون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مبادرة العدالة بين الجنسين والقانون</dc:title>
  <dc:creator>Nada Darwazeh</dc:creator>
  <cp:lastModifiedBy>Nada Darwazeh</cp:lastModifiedBy>
  <cp:revision>2</cp:revision>
  <dcterms:created xsi:type="dcterms:W3CDTF">2023-12-11T05:46:00Z</dcterms:created>
  <dcterms:modified xsi:type="dcterms:W3CDTF">2023-12-17T19:32:00Z</dcterms:modified>
</cp:coreProperties>
</file>