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3" r:id="rId6"/>
    <p:sldId id="264" r:id="rId7"/>
    <p:sldId id="265" r:id="rId8"/>
    <p:sldId id="266" r:id="rId9"/>
    <p:sldId id="267" r:id="rId10"/>
    <p:sldId id="268"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04B82A-44E2-427D-B963-E95168B5C717}" v="95" dt="2023-12-14T09:12:39.6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p:scale>
          <a:sx n="69" d="100"/>
          <a:sy n="69" d="100"/>
        </p:scale>
        <p:origin x="-342" y="9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F7A8-529D-6B2D-9C1A-03ABEDC534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4A8DA73-560A-8048-B3DA-DB126BF5C3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CE60CC-CC4B-F270-22FE-101E32D0F1E7}"/>
              </a:ext>
            </a:extLst>
          </p:cNvPr>
          <p:cNvSpPr>
            <a:spLocks noGrp="1"/>
          </p:cNvSpPr>
          <p:nvPr>
            <p:ph type="dt" sz="half" idx="10"/>
          </p:nvPr>
        </p:nvSpPr>
        <p:spPr/>
        <p:txBody>
          <a:bodyPr/>
          <a:lstStyle/>
          <a:p>
            <a:fld id="{F1F78898-9B7C-4052-974A-50ECABFCA0C4}" type="datetimeFigureOut">
              <a:rPr lang="en-US" smtClean="0"/>
              <a:t>12/18/2023</a:t>
            </a:fld>
            <a:endParaRPr lang="en-US"/>
          </a:p>
        </p:txBody>
      </p:sp>
      <p:sp>
        <p:nvSpPr>
          <p:cNvPr id="5" name="Footer Placeholder 4">
            <a:extLst>
              <a:ext uri="{FF2B5EF4-FFF2-40B4-BE49-F238E27FC236}">
                <a16:creationId xmlns:a16="http://schemas.microsoft.com/office/drawing/2014/main" id="{168B5BE5-8627-A3E1-DDB7-015A3FAEBF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B10A37-68F4-08CA-764E-FB3E16354B5E}"/>
              </a:ext>
            </a:extLst>
          </p:cNvPr>
          <p:cNvSpPr>
            <a:spLocks noGrp="1"/>
          </p:cNvSpPr>
          <p:nvPr>
            <p:ph type="sldNum" sz="quarter" idx="12"/>
          </p:nvPr>
        </p:nvSpPr>
        <p:spPr/>
        <p:txBody>
          <a:bodyPr/>
          <a:lstStyle/>
          <a:p>
            <a:fld id="{11C990AE-444D-4777-8FA8-BB7BF6A87758}" type="slidenum">
              <a:rPr lang="en-US" smtClean="0"/>
              <a:t>‹#›</a:t>
            </a:fld>
            <a:endParaRPr lang="en-US"/>
          </a:p>
        </p:txBody>
      </p:sp>
    </p:spTree>
    <p:extLst>
      <p:ext uri="{BB962C8B-B14F-4D97-AF65-F5344CB8AC3E}">
        <p14:creationId xmlns:p14="http://schemas.microsoft.com/office/powerpoint/2010/main" val="1397841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B0969-00FE-4454-D31D-49435D503F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5F1EBC-E268-9057-33E7-63E103A413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2F7970-BB11-C3B7-CCD1-1F78120AE5FC}"/>
              </a:ext>
            </a:extLst>
          </p:cNvPr>
          <p:cNvSpPr>
            <a:spLocks noGrp="1"/>
          </p:cNvSpPr>
          <p:nvPr>
            <p:ph type="dt" sz="half" idx="10"/>
          </p:nvPr>
        </p:nvSpPr>
        <p:spPr/>
        <p:txBody>
          <a:bodyPr/>
          <a:lstStyle/>
          <a:p>
            <a:fld id="{F1F78898-9B7C-4052-974A-50ECABFCA0C4}" type="datetimeFigureOut">
              <a:rPr lang="en-US" smtClean="0"/>
              <a:t>12/18/2023</a:t>
            </a:fld>
            <a:endParaRPr lang="en-US"/>
          </a:p>
        </p:txBody>
      </p:sp>
      <p:sp>
        <p:nvSpPr>
          <p:cNvPr id="5" name="Footer Placeholder 4">
            <a:extLst>
              <a:ext uri="{FF2B5EF4-FFF2-40B4-BE49-F238E27FC236}">
                <a16:creationId xmlns:a16="http://schemas.microsoft.com/office/drawing/2014/main" id="{9E6145A0-7A2B-C544-591C-2B2B3A8C91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3C9B18-341E-D97C-2661-6006363ADB68}"/>
              </a:ext>
            </a:extLst>
          </p:cNvPr>
          <p:cNvSpPr>
            <a:spLocks noGrp="1"/>
          </p:cNvSpPr>
          <p:nvPr>
            <p:ph type="sldNum" sz="quarter" idx="12"/>
          </p:nvPr>
        </p:nvSpPr>
        <p:spPr/>
        <p:txBody>
          <a:bodyPr/>
          <a:lstStyle/>
          <a:p>
            <a:fld id="{11C990AE-444D-4777-8FA8-BB7BF6A87758}" type="slidenum">
              <a:rPr lang="en-US" smtClean="0"/>
              <a:t>‹#›</a:t>
            </a:fld>
            <a:endParaRPr lang="en-US"/>
          </a:p>
        </p:txBody>
      </p:sp>
    </p:spTree>
    <p:extLst>
      <p:ext uri="{BB962C8B-B14F-4D97-AF65-F5344CB8AC3E}">
        <p14:creationId xmlns:p14="http://schemas.microsoft.com/office/powerpoint/2010/main" val="2332679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71188E-1467-E7BD-A4E0-0F6E474A3C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3AE24B-937E-1EBD-1C3A-BBDC2EC4AC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8EF2CC-462D-1DA0-2196-D1E2BA2ECEF0}"/>
              </a:ext>
            </a:extLst>
          </p:cNvPr>
          <p:cNvSpPr>
            <a:spLocks noGrp="1"/>
          </p:cNvSpPr>
          <p:nvPr>
            <p:ph type="dt" sz="half" idx="10"/>
          </p:nvPr>
        </p:nvSpPr>
        <p:spPr/>
        <p:txBody>
          <a:bodyPr/>
          <a:lstStyle/>
          <a:p>
            <a:fld id="{F1F78898-9B7C-4052-974A-50ECABFCA0C4}" type="datetimeFigureOut">
              <a:rPr lang="en-US" smtClean="0"/>
              <a:t>12/18/2023</a:t>
            </a:fld>
            <a:endParaRPr lang="en-US"/>
          </a:p>
        </p:txBody>
      </p:sp>
      <p:sp>
        <p:nvSpPr>
          <p:cNvPr id="5" name="Footer Placeholder 4">
            <a:extLst>
              <a:ext uri="{FF2B5EF4-FFF2-40B4-BE49-F238E27FC236}">
                <a16:creationId xmlns:a16="http://schemas.microsoft.com/office/drawing/2014/main" id="{22F1A04F-3FC4-7F26-1C7B-A259EE113E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7CA9AD-F6A4-939A-E661-2659285C65F3}"/>
              </a:ext>
            </a:extLst>
          </p:cNvPr>
          <p:cNvSpPr>
            <a:spLocks noGrp="1"/>
          </p:cNvSpPr>
          <p:nvPr>
            <p:ph type="sldNum" sz="quarter" idx="12"/>
          </p:nvPr>
        </p:nvSpPr>
        <p:spPr/>
        <p:txBody>
          <a:bodyPr/>
          <a:lstStyle/>
          <a:p>
            <a:fld id="{11C990AE-444D-4777-8FA8-BB7BF6A87758}" type="slidenum">
              <a:rPr lang="en-US" smtClean="0"/>
              <a:t>‹#›</a:t>
            </a:fld>
            <a:endParaRPr lang="en-US"/>
          </a:p>
        </p:txBody>
      </p:sp>
    </p:spTree>
    <p:extLst>
      <p:ext uri="{BB962C8B-B14F-4D97-AF65-F5344CB8AC3E}">
        <p14:creationId xmlns:p14="http://schemas.microsoft.com/office/powerpoint/2010/main" val="347024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41B29-3F07-4A74-64E5-BB5E9450E9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C7861E-2816-C2E2-5CE9-3FA889D74F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B71B2C-D202-2AFD-DC81-865D656DED31}"/>
              </a:ext>
            </a:extLst>
          </p:cNvPr>
          <p:cNvSpPr>
            <a:spLocks noGrp="1"/>
          </p:cNvSpPr>
          <p:nvPr>
            <p:ph type="dt" sz="half" idx="10"/>
          </p:nvPr>
        </p:nvSpPr>
        <p:spPr/>
        <p:txBody>
          <a:bodyPr/>
          <a:lstStyle/>
          <a:p>
            <a:fld id="{F1F78898-9B7C-4052-974A-50ECABFCA0C4}" type="datetimeFigureOut">
              <a:rPr lang="en-US" smtClean="0"/>
              <a:t>12/18/2023</a:t>
            </a:fld>
            <a:endParaRPr lang="en-US"/>
          </a:p>
        </p:txBody>
      </p:sp>
      <p:sp>
        <p:nvSpPr>
          <p:cNvPr id="5" name="Footer Placeholder 4">
            <a:extLst>
              <a:ext uri="{FF2B5EF4-FFF2-40B4-BE49-F238E27FC236}">
                <a16:creationId xmlns:a16="http://schemas.microsoft.com/office/drawing/2014/main" id="{078E754D-A6DC-32B5-0D69-AC3349DBB3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880278-4E63-097F-73FD-C0451E70272D}"/>
              </a:ext>
            </a:extLst>
          </p:cNvPr>
          <p:cNvSpPr>
            <a:spLocks noGrp="1"/>
          </p:cNvSpPr>
          <p:nvPr>
            <p:ph type="sldNum" sz="quarter" idx="12"/>
          </p:nvPr>
        </p:nvSpPr>
        <p:spPr/>
        <p:txBody>
          <a:bodyPr/>
          <a:lstStyle/>
          <a:p>
            <a:fld id="{11C990AE-444D-4777-8FA8-BB7BF6A87758}" type="slidenum">
              <a:rPr lang="en-US" smtClean="0"/>
              <a:t>‹#›</a:t>
            </a:fld>
            <a:endParaRPr lang="en-US"/>
          </a:p>
        </p:txBody>
      </p:sp>
    </p:spTree>
    <p:extLst>
      <p:ext uri="{BB962C8B-B14F-4D97-AF65-F5344CB8AC3E}">
        <p14:creationId xmlns:p14="http://schemas.microsoft.com/office/powerpoint/2010/main" val="3393404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B7CF5-0BE8-58AB-159C-104523144F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737F40-CDB1-94A1-5919-F4A8A19B95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C5C424-4E7F-47C5-FF53-B8E9EA045A5E}"/>
              </a:ext>
            </a:extLst>
          </p:cNvPr>
          <p:cNvSpPr>
            <a:spLocks noGrp="1"/>
          </p:cNvSpPr>
          <p:nvPr>
            <p:ph type="dt" sz="half" idx="10"/>
          </p:nvPr>
        </p:nvSpPr>
        <p:spPr/>
        <p:txBody>
          <a:bodyPr/>
          <a:lstStyle/>
          <a:p>
            <a:fld id="{F1F78898-9B7C-4052-974A-50ECABFCA0C4}" type="datetimeFigureOut">
              <a:rPr lang="en-US" smtClean="0"/>
              <a:t>12/18/2023</a:t>
            </a:fld>
            <a:endParaRPr lang="en-US"/>
          </a:p>
        </p:txBody>
      </p:sp>
      <p:sp>
        <p:nvSpPr>
          <p:cNvPr id="5" name="Footer Placeholder 4">
            <a:extLst>
              <a:ext uri="{FF2B5EF4-FFF2-40B4-BE49-F238E27FC236}">
                <a16:creationId xmlns:a16="http://schemas.microsoft.com/office/drawing/2014/main" id="{EDA68905-5B55-48C9-1BFB-1D0D05DA8F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7B1C99-B7D1-4573-12D3-0175EFE2A987}"/>
              </a:ext>
            </a:extLst>
          </p:cNvPr>
          <p:cNvSpPr>
            <a:spLocks noGrp="1"/>
          </p:cNvSpPr>
          <p:nvPr>
            <p:ph type="sldNum" sz="quarter" idx="12"/>
          </p:nvPr>
        </p:nvSpPr>
        <p:spPr/>
        <p:txBody>
          <a:bodyPr/>
          <a:lstStyle/>
          <a:p>
            <a:fld id="{11C990AE-444D-4777-8FA8-BB7BF6A87758}" type="slidenum">
              <a:rPr lang="en-US" smtClean="0"/>
              <a:t>‹#›</a:t>
            </a:fld>
            <a:endParaRPr lang="en-US"/>
          </a:p>
        </p:txBody>
      </p:sp>
    </p:spTree>
    <p:extLst>
      <p:ext uri="{BB962C8B-B14F-4D97-AF65-F5344CB8AC3E}">
        <p14:creationId xmlns:p14="http://schemas.microsoft.com/office/powerpoint/2010/main" val="2557801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E21F2-5035-4D3B-12D5-B763B9BA5A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3914D-1A51-56BD-6B1C-7F6461D215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455F76-168F-2848-7637-8FE39B368F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F6EC39-DE12-CC21-C0EB-7F4ACC56C626}"/>
              </a:ext>
            </a:extLst>
          </p:cNvPr>
          <p:cNvSpPr>
            <a:spLocks noGrp="1"/>
          </p:cNvSpPr>
          <p:nvPr>
            <p:ph type="dt" sz="half" idx="10"/>
          </p:nvPr>
        </p:nvSpPr>
        <p:spPr/>
        <p:txBody>
          <a:bodyPr/>
          <a:lstStyle/>
          <a:p>
            <a:fld id="{F1F78898-9B7C-4052-974A-50ECABFCA0C4}" type="datetimeFigureOut">
              <a:rPr lang="en-US" smtClean="0"/>
              <a:t>12/18/2023</a:t>
            </a:fld>
            <a:endParaRPr lang="en-US"/>
          </a:p>
        </p:txBody>
      </p:sp>
      <p:sp>
        <p:nvSpPr>
          <p:cNvPr id="6" name="Footer Placeholder 5">
            <a:extLst>
              <a:ext uri="{FF2B5EF4-FFF2-40B4-BE49-F238E27FC236}">
                <a16:creationId xmlns:a16="http://schemas.microsoft.com/office/drawing/2014/main" id="{38E9C348-F6D6-AAB3-8CB8-8748C7D91C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32E498-737E-42DF-84A5-88547C386221}"/>
              </a:ext>
            </a:extLst>
          </p:cNvPr>
          <p:cNvSpPr>
            <a:spLocks noGrp="1"/>
          </p:cNvSpPr>
          <p:nvPr>
            <p:ph type="sldNum" sz="quarter" idx="12"/>
          </p:nvPr>
        </p:nvSpPr>
        <p:spPr/>
        <p:txBody>
          <a:bodyPr/>
          <a:lstStyle/>
          <a:p>
            <a:fld id="{11C990AE-444D-4777-8FA8-BB7BF6A87758}" type="slidenum">
              <a:rPr lang="en-US" smtClean="0"/>
              <a:t>‹#›</a:t>
            </a:fld>
            <a:endParaRPr lang="en-US"/>
          </a:p>
        </p:txBody>
      </p:sp>
    </p:spTree>
    <p:extLst>
      <p:ext uri="{BB962C8B-B14F-4D97-AF65-F5344CB8AC3E}">
        <p14:creationId xmlns:p14="http://schemas.microsoft.com/office/powerpoint/2010/main" val="2356638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2CEBE-9C34-E11E-BF45-1D49ADB367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146E10-7244-462F-26D2-CEE4694DDF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05A1E7-4E19-28E8-B988-43B13BAE22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C5B6A-EABE-E42B-8F99-80EF07C4DA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695A7F-30DC-249A-42A7-E8E9F24316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D20240-B8F3-541C-C132-2F6E9A687ADA}"/>
              </a:ext>
            </a:extLst>
          </p:cNvPr>
          <p:cNvSpPr>
            <a:spLocks noGrp="1"/>
          </p:cNvSpPr>
          <p:nvPr>
            <p:ph type="dt" sz="half" idx="10"/>
          </p:nvPr>
        </p:nvSpPr>
        <p:spPr/>
        <p:txBody>
          <a:bodyPr/>
          <a:lstStyle/>
          <a:p>
            <a:fld id="{F1F78898-9B7C-4052-974A-50ECABFCA0C4}" type="datetimeFigureOut">
              <a:rPr lang="en-US" smtClean="0"/>
              <a:t>12/18/2023</a:t>
            </a:fld>
            <a:endParaRPr lang="en-US"/>
          </a:p>
        </p:txBody>
      </p:sp>
      <p:sp>
        <p:nvSpPr>
          <p:cNvPr id="8" name="Footer Placeholder 7">
            <a:extLst>
              <a:ext uri="{FF2B5EF4-FFF2-40B4-BE49-F238E27FC236}">
                <a16:creationId xmlns:a16="http://schemas.microsoft.com/office/drawing/2014/main" id="{730E2747-A81A-85BE-153C-668E24092F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084A08-D2B0-7985-DF8E-72219EB1E63A}"/>
              </a:ext>
            </a:extLst>
          </p:cNvPr>
          <p:cNvSpPr>
            <a:spLocks noGrp="1"/>
          </p:cNvSpPr>
          <p:nvPr>
            <p:ph type="sldNum" sz="quarter" idx="12"/>
          </p:nvPr>
        </p:nvSpPr>
        <p:spPr/>
        <p:txBody>
          <a:bodyPr/>
          <a:lstStyle/>
          <a:p>
            <a:fld id="{11C990AE-444D-4777-8FA8-BB7BF6A87758}" type="slidenum">
              <a:rPr lang="en-US" smtClean="0"/>
              <a:t>‹#›</a:t>
            </a:fld>
            <a:endParaRPr lang="en-US"/>
          </a:p>
        </p:txBody>
      </p:sp>
    </p:spTree>
    <p:extLst>
      <p:ext uri="{BB962C8B-B14F-4D97-AF65-F5344CB8AC3E}">
        <p14:creationId xmlns:p14="http://schemas.microsoft.com/office/powerpoint/2010/main" val="226691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DA798-E430-1676-235F-8C0D94213B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84A56B-5247-9DEB-D7CA-868F57E4A926}"/>
              </a:ext>
            </a:extLst>
          </p:cNvPr>
          <p:cNvSpPr>
            <a:spLocks noGrp="1"/>
          </p:cNvSpPr>
          <p:nvPr>
            <p:ph type="dt" sz="half" idx="10"/>
          </p:nvPr>
        </p:nvSpPr>
        <p:spPr/>
        <p:txBody>
          <a:bodyPr/>
          <a:lstStyle/>
          <a:p>
            <a:fld id="{F1F78898-9B7C-4052-974A-50ECABFCA0C4}" type="datetimeFigureOut">
              <a:rPr lang="en-US" smtClean="0"/>
              <a:t>12/18/2023</a:t>
            </a:fld>
            <a:endParaRPr lang="en-US"/>
          </a:p>
        </p:txBody>
      </p:sp>
      <p:sp>
        <p:nvSpPr>
          <p:cNvPr id="4" name="Footer Placeholder 3">
            <a:extLst>
              <a:ext uri="{FF2B5EF4-FFF2-40B4-BE49-F238E27FC236}">
                <a16:creationId xmlns:a16="http://schemas.microsoft.com/office/drawing/2014/main" id="{4913B63D-6D9B-F9FF-0E9E-F2C016EC43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4F6DFC-221A-B952-FD30-4DC9A14F5810}"/>
              </a:ext>
            </a:extLst>
          </p:cNvPr>
          <p:cNvSpPr>
            <a:spLocks noGrp="1"/>
          </p:cNvSpPr>
          <p:nvPr>
            <p:ph type="sldNum" sz="quarter" idx="12"/>
          </p:nvPr>
        </p:nvSpPr>
        <p:spPr/>
        <p:txBody>
          <a:bodyPr/>
          <a:lstStyle/>
          <a:p>
            <a:fld id="{11C990AE-444D-4777-8FA8-BB7BF6A87758}" type="slidenum">
              <a:rPr lang="en-US" smtClean="0"/>
              <a:t>‹#›</a:t>
            </a:fld>
            <a:endParaRPr lang="en-US"/>
          </a:p>
        </p:txBody>
      </p:sp>
    </p:spTree>
    <p:extLst>
      <p:ext uri="{BB962C8B-B14F-4D97-AF65-F5344CB8AC3E}">
        <p14:creationId xmlns:p14="http://schemas.microsoft.com/office/powerpoint/2010/main" val="2984377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5DAA55-A2D5-18B8-79D3-416DAD3B4CD0}"/>
              </a:ext>
            </a:extLst>
          </p:cNvPr>
          <p:cNvSpPr>
            <a:spLocks noGrp="1"/>
          </p:cNvSpPr>
          <p:nvPr>
            <p:ph type="dt" sz="half" idx="10"/>
          </p:nvPr>
        </p:nvSpPr>
        <p:spPr/>
        <p:txBody>
          <a:bodyPr/>
          <a:lstStyle/>
          <a:p>
            <a:fld id="{F1F78898-9B7C-4052-974A-50ECABFCA0C4}" type="datetimeFigureOut">
              <a:rPr lang="en-US" smtClean="0"/>
              <a:t>12/18/2023</a:t>
            </a:fld>
            <a:endParaRPr lang="en-US"/>
          </a:p>
        </p:txBody>
      </p:sp>
      <p:sp>
        <p:nvSpPr>
          <p:cNvPr id="3" name="Footer Placeholder 2">
            <a:extLst>
              <a:ext uri="{FF2B5EF4-FFF2-40B4-BE49-F238E27FC236}">
                <a16:creationId xmlns:a16="http://schemas.microsoft.com/office/drawing/2014/main" id="{FF2CF4EE-92C6-7E44-87C5-C8C3D365B7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98FBC9-8471-65E5-5053-F89F7D98C966}"/>
              </a:ext>
            </a:extLst>
          </p:cNvPr>
          <p:cNvSpPr>
            <a:spLocks noGrp="1"/>
          </p:cNvSpPr>
          <p:nvPr>
            <p:ph type="sldNum" sz="quarter" idx="12"/>
          </p:nvPr>
        </p:nvSpPr>
        <p:spPr/>
        <p:txBody>
          <a:bodyPr/>
          <a:lstStyle/>
          <a:p>
            <a:fld id="{11C990AE-444D-4777-8FA8-BB7BF6A87758}" type="slidenum">
              <a:rPr lang="en-US" smtClean="0"/>
              <a:t>‹#›</a:t>
            </a:fld>
            <a:endParaRPr lang="en-US"/>
          </a:p>
        </p:txBody>
      </p:sp>
    </p:spTree>
    <p:extLst>
      <p:ext uri="{BB962C8B-B14F-4D97-AF65-F5344CB8AC3E}">
        <p14:creationId xmlns:p14="http://schemas.microsoft.com/office/powerpoint/2010/main" val="246444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50FC9-4FD4-2C4E-57C2-B344BC75C9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97C3A5-9371-CF7E-BD68-2FC6FB8028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36AD39-2422-4D00-B807-77E024BEAA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7386DC-262F-EA4A-1732-9487A2775612}"/>
              </a:ext>
            </a:extLst>
          </p:cNvPr>
          <p:cNvSpPr>
            <a:spLocks noGrp="1"/>
          </p:cNvSpPr>
          <p:nvPr>
            <p:ph type="dt" sz="half" idx="10"/>
          </p:nvPr>
        </p:nvSpPr>
        <p:spPr/>
        <p:txBody>
          <a:bodyPr/>
          <a:lstStyle/>
          <a:p>
            <a:fld id="{F1F78898-9B7C-4052-974A-50ECABFCA0C4}" type="datetimeFigureOut">
              <a:rPr lang="en-US" smtClean="0"/>
              <a:t>12/18/2023</a:t>
            </a:fld>
            <a:endParaRPr lang="en-US"/>
          </a:p>
        </p:txBody>
      </p:sp>
      <p:sp>
        <p:nvSpPr>
          <p:cNvPr id="6" name="Footer Placeholder 5">
            <a:extLst>
              <a:ext uri="{FF2B5EF4-FFF2-40B4-BE49-F238E27FC236}">
                <a16:creationId xmlns:a16="http://schemas.microsoft.com/office/drawing/2014/main" id="{39E6BCE4-C783-51BD-3B39-928FB226BA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8EC54C-A501-A296-35EB-39D715168224}"/>
              </a:ext>
            </a:extLst>
          </p:cNvPr>
          <p:cNvSpPr>
            <a:spLocks noGrp="1"/>
          </p:cNvSpPr>
          <p:nvPr>
            <p:ph type="sldNum" sz="quarter" idx="12"/>
          </p:nvPr>
        </p:nvSpPr>
        <p:spPr/>
        <p:txBody>
          <a:bodyPr/>
          <a:lstStyle/>
          <a:p>
            <a:fld id="{11C990AE-444D-4777-8FA8-BB7BF6A87758}" type="slidenum">
              <a:rPr lang="en-US" smtClean="0"/>
              <a:t>‹#›</a:t>
            </a:fld>
            <a:endParaRPr lang="en-US"/>
          </a:p>
        </p:txBody>
      </p:sp>
    </p:spTree>
    <p:extLst>
      <p:ext uri="{BB962C8B-B14F-4D97-AF65-F5344CB8AC3E}">
        <p14:creationId xmlns:p14="http://schemas.microsoft.com/office/powerpoint/2010/main" val="1901341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302EC-A30E-EC47-F3DC-75E786013A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8461E0-4D5B-1591-52E4-A7AC53AA41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13A911-94C7-0BBD-C5CD-111E4E340C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66C057-FF23-5449-71A0-2BABBF441ABB}"/>
              </a:ext>
            </a:extLst>
          </p:cNvPr>
          <p:cNvSpPr>
            <a:spLocks noGrp="1"/>
          </p:cNvSpPr>
          <p:nvPr>
            <p:ph type="dt" sz="half" idx="10"/>
          </p:nvPr>
        </p:nvSpPr>
        <p:spPr/>
        <p:txBody>
          <a:bodyPr/>
          <a:lstStyle/>
          <a:p>
            <a:fld id="{F1F78898-9B7C-4052-974A-50ECABFCA0C4}" type="datetimeFigureOut">
              <a:rPr lang="en-US" smtClean="0"/>
              <a:t>12/18/2023</a:t>
            </a:fld>
            <a:endParaRPr lang="en-US"/>
          </a:p>
        </p:txBody>
      </p:sp>
      <p:sp>
        <p:nvSpPr>
          <p:cNvPr id="6" name="Footer Placeholder 5">
            <a:extLst>
              <a:ext uri="{FF2B5EF4-FFF2-40B4-BE49-F238E27FC236}">
                <a16:creationId xmlns:a16="http://schemas.microsoft.com/office/drawing/2014/main" id="{5A8FD95C-F95C-5B18-91B2-6FAB52AECA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BD1514-6178-BD48-1F42-95AE37C26C95}"/>
              </a:ext>
            </a:extLst>
          </p:cNvPr>
          <p:cNvSpPr>
            <a:spLocks noGrp="1"/>
          </p:cNvSpPr>
          <p:nvPr>
            <p:ph type="sldNum" sz="quarter" idx="12"/>
          </p:nvPr>
        </p:nvSpPr>
        <p:spPr/>
        <p:txBody>
          <a:bodyPr/>
          <a:lstStyle/>
          <a:p>
            <a:fld id="{11C990AE-444D-4777-8FA8-BB7BF6A87758}" type="slidenum">
              <a:rPr lang="en-US" smtClean="0"/>
              <a:t>‹#›</a:t>
            </a:fld>
            <a:endParaRPr lang="en-US"/>
          </a:p>
        </p:txBody>
      </p:sp>
    </p:spTree>
    <p:extLst>
      <p:ext uri="{BB962C8B-B14F-4D97-AF65-F5344CB8AC3E}">
        <p14:creationId xmlns:p14="http://schemas.microsoft.com/office/powerpoint/2010/main" val="403317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51A6B4-7DC7-92E3-CEE7-4AAB3872AE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1CE598-75F1-0776-EBE7-C501702DA2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2359E0-5A40-2727-B27E-0F50B6619A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F78898-9B7C-4052-974A-50ECABFCA0C4}" type="datetimeFigureOut">
              <a:rPr lang="en-US" smtClean="0"/>
              <a:t>12/18/2023</a:t>
            </a:fld>
            <a:endParaRPr lang="en-US"/>
          </a:p>
        </p:txBody>
      </p:sp>
      <p:sp>
        <p:nvSpPr>
          <p:cNvPr id="5" name="Footer Placeholder 4">
            <a:extLst>
              <a:ext uri="{FF2B5EF4-FFF2-40B4-BE49-F238E27FC236}">
                <a16:creationId xmlns:a16="http://schemas.microsoft.com/office/drawing/2014/main" id="{40E80D9C-A0E2-923F-94D6-34C3060553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89DB85-BF4A-AA14-602F-ABA8EC529C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990AE-444D-4777-8FA8-BB7BF6A87758}" type="slidenum">
              <a:rPr lang="en-US" smtClean="0"/>
              <a:t>‹#›</a:t>
            </a:fld>
            <a:endParaRPr lang="en-US"/>
          </a:p>
        </p:txBody>
      </p:sp>
    </p:spTree>
    <p:extLst>
      <p:ext uri="{BB962C8B-B14F-4D97-AF65-F5344CB8AC3E}">
        <p14:creationId xmlns:p14="http://schemas.microsoft.com/office/powerpoint/2010/main" val="1733594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hyperlink" Target="https://lof.finances.gov.ma/sites/default/files/budget/files/09-pdp_sante_et_protection_sociale_2023_a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oh.gov.sa/HealthAwareness/EducationalContent/HealthTips/Documents/Patient-Bill-of-Rights-and-Responsibilities.pdf" TargetMode="External"/><Relationship Id="rId2" Type="http://schemas.openxmlformats.org/officeDocument/2006/relationships/hyperlink" Target="https://www.hrsd.gov.sa/sites/default/files/2023-10/%D9%82%D8%B1%D8%A7%D8%B1%20%D8%A3%D8%B9%D8%AA%D9%85%D8%A7%D8%AF%20%D9%84%D8%A7%D8%A6%D8%AD%D8%A9%20%D8%A7%D9%84%D8%B9%D9%85%D8%A7%D9%84%D8%A9%20%D8%A7%D9%84%D9%85%D9%86%D8%B2%D9%84%D9%8A%D8%A9%20%D9%88%D9%85%D9%86%20%D9%81%D9%8A%20%D8%AD%D9%83%D9%85%D9%87%D9%85%20%D8%B1%D9%82%D9%85%2040676.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daleh.info/Art.aspx?Typ=2&amp;Id=138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daleh.info/Art.aspx?Typ=2&amp;Id=138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lloc.gov.bh/PDF/K0723.pdf" TargetMode="External"/><Relationship Id="rId2" Type="http://schemas.openxmlformats.org/officeDocument/2006/relationships/hyperlink" Target="https://www.legalaffairs.gov.bh/HTM/K2416.htm" TargetMode="External"/><Relationship Id="rId1" Type="http://schemas.openxmlformats.org/officeDocument/2006/relationships/slideLayout" Target="../slideLayouts/slideLayout2.xml"/><Relationship Id="rId4" Type="http://schemas.openxmlformats.org/officeDocument/2006/relationships/hyperlink" Target="https://www.lloc.gov.bh/HTM/K3612.htm"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hmhaitham.om/wp-content/uploads/2023/07/2023-053.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hmhaitham.om/wp-content/uploads/2023/07/2023-053.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aqam.najah.edu/media/uploads/2022/05/legislations/%D9%82%D8%B1%D8%A7%D8%B1_%D8%A8%D9%82%D8%A7%D9%86%D9%88%D9%86_4.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B07B0-6B83-538D-073D-A7712718EE24}"/>
              </a:ext>
            </a:extLst>
          </p:cNvPr>
          <p:cNvSpPr>
            <a:spLocks noGrp="1"/>
          </p:cNvSpPr>
          <p:nvPr>
            <p:ph type="ctrTitle"/>
          </p:nvPr>
        </p:nvSpPr>
        <p:spPr>
          <a:xfrm>
            <a:off x="965194" y="1122363"/>
            <a:ext cx="10447867" cy="2387600"/>
          </a:xfrm>
        </p:spPr>
        <p:txBody>
          <a:bodyPr>
            <a:normAutofit/>
          </a:bodyPr>
          <a:lstStyle/>
          <a:p>
            <a:r>
              <a:rPr lang="en-GB" sz="4800" b="1" i="0" dirty="0">
                <a:solidFill>
                  <a:schemeClr val="accent5">
                    <a:lumMod val="50000"/>
                  </a:schemeClr>
                </a:solidFill>
                <a:effectLst/>
                <a:latin typeface="ProximaNova"/>
              </a:rPr>
              <a:t>Gender Justice &amp; Equality </a:t>
            </a:r>
            <a:br>
              <a:rPr lang="en-GB" sz="4800" b="1" i="0" dirty="0">
                <a:solidFill>
                  <a:schemeClr val="accent5">
                    <a:lumMod val="50000"/>
                  </a:schemeClr>
                </a:solidFill>
                <a:effectLst/>
                <a:latin typeface="ProximaNova"/>
              </a:rPr>
            </a:br>
            <a:r>
              <a:rPr lang="en-GB" sz="4800" b="1" i="0" dirty="0">
                <a:solidFill>
                  <a:schemeClr val="accent5">
                    <a:lumMod val="50000"/>
                  </a:schemeClr>
                </a:solidFill>
                <a:effectLst/>
                <a:latin typeface="ProximaNova"/>
              </a:rPr>
              <a:t>before the Law</a:t>
            </a:r>
            <a:endParaRPr lang="en-US" sz="4800" dirty="0">
              <a:solidFill>
                <a:schemeClr val="accent5">
                  <a:lumMod val="50000"/>
                </a:schemeClr>
              </a:solidFill>
            </a:endParaRPr>
          </a:p>
        </p:txBody>
      </p:sp>
      <p:sp>
        <p:nvSpPr>
          <p:cNvPr id="3" name="Subtitle 2">
            <a:extLst>
              <a:ext uri="{FF2B5EF4-FFF2-40B4-BE49-F238E27FC236}">
                <a16:creationId xmlns:a16="http://schemas.microsoft.com/office/drawing/2014/main" id="{B1530E39-3589-B89A-010A-43B2C3004623}"/>
              </a:ext>
            </a:extLst>
          </p:cNvPr>
          <p:cNvSpPr>
            <a:spLocks noGrp="1"/>
          </p:cNvSpPr>
          <p:nvPr>
            <p:ph type="subTitle" idx="1"/>
          </p:nvPr>
        </p:nvSpPr>
        <p:spPr>
          <a:xfrm>
            <a:off x="965195" y="3602038"/>
            <a:ext cx="10447866" cy="1655762"/>
          </a:xfrm>
        </p:spPr>
        <p:txBody>
          <a:bodyPr/>
          <a:lstStyle/>
          <a:p>
            <a:r>
              <a:rPr lang="en-US" dirty="0">
                <a:solidFill>
                  <a:srgbClr val="C00000"/>
                </a:solidFill>
              </a:rPr>
              <a:t>2023 Update</a:t>
            </a:r>
          </a:p>
        </p:txBody>
      </p:sp>
      <p:pic>
        <p:nvPicPr>
          <p:cNvPr id="5" name="image2.png" descr="Image result for UNFPA logo">
            <a:extLst>
              <a:ext uri="{FF2B5EF4-FFF2-40B4-BE49-F238E27FC236}">
                <a16:creationId xmlns:a16="http://schemas.microsoft.com/office/drawing/2014/main" id="{4A139C0D-E352-F00C-3D63-C222B42A4E95}"/>
              </a:ext>
            </a:extLst>
          </p:cNvPr>
          <p:cNvPicPr/>
          <p:nvPr/>
        </p:nvPicPr>
        <p:blipFill>
          <a:blip r:embed="rId2"/>
          <a:srcRect/>
          <a:stretch>
            <a:fillRect/>
          </a:stretch>
        </p:blipFill>
        <p:spPr>
          <a:xfrm>
            <a:off x="4761901" y="5430837"/>
            <a:ext cx="1416050" cy="621030"/>
          </a:xfrm>
          <a:prstGeom prst="rect">
            <a:avLst/>
          </a:prstGeom>
          <a:ln/>
        </p:spPr>
      </p:pic>
      <p:pic>
        <p:nvPicPr>
          <p:cNvPr id="6" name="Picture 5" descr="Text&#10;&#10;Description automatically generated with low confidence">
            <a:extLst>
              <a:ext uri="{FF2B5EF4-FFF2-40B4-BE49-F238E27FC236}">
                <a16:creationId xmlns:a16="http://schemas.microsoft.com/office/drawing/2014/main" id="{BB58C308-15E7-AA7D-9D81-583AC32BE076}"/>
              </a:ext>
            </a:extLst>
          </p:cNvPr>
          <p:cNvPicPr/>
          <p:nvPr/>
        </p:nvPicPr>
        <p:blipFill>
          <a:blip r:embed="rId3"/>
          <a:srcRect/>
          <a:stretch>
            <a:fillRect/>
          </a:stretch>
        </p:blipFill>
        <p:spPr>
          <a:xfrm>
            <a:off x="7321146" y="5417403"/>
            <a:ext cx="1769745" cy="882015"/>
          </a:xfrm>
          <a:prstGeom prst="rect">
            <a:avLst/>
          </a:prstGeom>
          <a:ln/>
        </p:spPr>
      </p:pic>
      <p:pic>
        <p:nvPicPr>
          <p:cNvPr id="8" name="image3.png">
            <a:extLst>
              <a:ext uri="{FF2B5EF4-FFF2-40B4-BE49-F238E27FC236}">
                <a16:creationId xmlns:a16="http://schemas.microsoft.com/office/drawing/2014/main" id="{5FD5F35D-44DF-6CDF-0AC5-7E84521637DA}"/>
              </a:ext>
            </a:extLst>
          </p:cNvPr>
          <p:cNvPicPr/>
          <p:nvPr/>
        </p:nvPicPr>
        <p:blipFill>
          <a:blip r:embed="rId4"/>
          <a:srcRect/>
          <a:stretch>
            <a:fillRect/>
          </a:stretch>
        </p:blipFill>
        <p:spPr>
          <a:xfrm>
            <a:off x="10261949" y="4962293"/>
            <a:ext cx="980942" cy="1303259"/>
          </a:xfrm>
          <a:prstGeom prst="rect">
            <a:avLst/>
          </a:prstGeom>
          <a:ln/>
        </p:spPr>
      </p:pic>
      <p:pic>
        <p:nvPicPr>
          <p:cNvPr id="9" name="Picture 8">
            <a:extLst>
              <a:ext uri="{FF2B5EF4-FFF2-40B4-BE49-F238E27FC236}">
                <a16:creationId xmlns:a16="http://schemas.microsoft.com/office/drawing/2014/main" id="{807A98D1-6AD2-BE8B-8D0F-7E538CFEE060}"/>
              </a:ext>
            </a:extLst>
          </p:cNvPr>
          <p:cNvPicPr>
            <a:picLocks noChangeAspect="1"/>
          </p:cNvPicPr>
          <p:nvPr/>
        </p:nvPicPr>
        <p:blipFill>
          <a:blip r:embed="rId5"/>
          <a:stretch>
            <a:fillRect/>
          </a:stretch>
        </p:blipFill>
        <p:spPr>
          <a:xfrm>
            <a:off x="679264" y="5149655"/>
            <a:ext cx="2446960" cy="928534"/>
          </a:xfrm>
          <a:prstGeom prst="rect">
            <a:avLst/>
          </a:prstGeom>
        </p:spPr>
      </p:pic>
    </p:spTree>
    <p:extLst>
      <p:ext uri="{BB962C8B-B14F-4D97-AF65-F5344CB8AC3E}">
        <p14:creationId xmlns:p14="http://schemas.microsoft.com/office/powerpoint/2010/main" val="379104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020DD-2CE5-812E-528C-2ACF89470944}"/>
              </a:ext>
            </a:extLst>
          </p:cNvPr>
          <p:cNvSpPr>
            <a:spLocks noGrp="1"/>
          </p:cNvSpPr>
          <p:nvPr>
            <p:ph type="title"/>
          </p:nvPr>
        </p:nvSpPr>
        <p:spPr/>
        <p:txBody>
          <a:bodyPr/>
          <a:lstStyle/>
          <a:p>
            <a:r>
              <a:rPr lang="en" b="1" dirty="0">
                <a:solidFill>
                  <a:srgbClr val="C00000"/>
                </a:solidFill>
                <a:latin typeface="+mn-lt"/>
                <a:cs typeface="Calibri" panose="020F0502020204030204" pitchFamily="34" charset="0"/>
              </a:rPr>
              <a:t>Kingdom of Morocco</a:t>
            </a:r>
            <a:endParaRPr lang="en-US" b="1" dirty="0">
              <a:latin typeface="+mn-lt"/>
            </a:endParaRPr>
          </a:p>
        </p:txBody>
      </p:sp>
      <p:graphicFrame>
        <p:nvGraphicFramePr>
          <p:cNvPr id="7" name="Content Placeholder 6">
            <a:extLst>
              <a:ext uri="{FF2B5EF4-FFF2-40B4-BE49-F238E27FC236}">
                <a16:creationId xmlns:a16="http://schemas.microsoft.com/office/drawing/2014/main" id="{FC88F7F3-AD0B-A924-71BD-BDE8476F948D}"/>
              </a:ext>
            </a:extLst>
          </p:cNvPr>
          <p:cNvGraphicFramePr>
            <a:graphicFrameLocks noGrp="1"/>
          </p:cNvGraphicFramePr>
          <p:nvPr>
            <p:ph idx="1"/>
            <p:extLst>
              <p:ext uri="{D42A27DB-BD31-4B8C-83A1-F6EECF244321}">
                <p14:modId xmlns:p14="http://schemas.microsoft.com/office/powerpoint/2010/main" val="3984946484"/>
              </p:ext>
            </p:extLst>
          </p:nvPr>
        </p:nvGraphicFramePr>
        <p:xfrm>
          <a:off x="838200" y="1942195"/>
          <a:ext cx="10350500" cy="1557632"/>
        </p:xfrm>
        <a:graphic>
          <a:graphicData uri="http://schemas.openxmlformats.org/drawingml/2006/table">
            <a:tbl>
              <a:tblPr firstRow="1" bandRow="1">
                <a:tableStyleId>{5C22544A-7EE6-4342-B048-85BDC9FD1C3A}</a:tableStyleId>
              </a:tblPr>
              <a:tblGrid>
                <a:gridCol w="2963779">
                  <a:extLst>
                    <a:ext uri="{9D8B030D-6E8A-4147-A177-3AD203B41FA5}">
                      <a16:colId xmlns:a16="http://schemas.microsoft.com/office/drawing/2014/main" val="780576333"/>
                    </a:ext>
                  </a:extLst>
                </a:gridCol>
                <a:gridCol w="7386721">
                  <a:extLst>
                    <a:ext uri="{9D8B030D-6E8A-4147-A177-3AD203B41FA5}">
                      <a16:colId xmlns:a16="http://schemas.microsoft.com/office/drawing/2014/main" val="3450769770"/>
                    </a:ext>
                  </a:extLst>
                </a:gridCol>
              </a:tblGrid>
              <a:tr h="155763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 sz="2400" dirty="0">
                          <a:solidFill>
                            <a:prstClr val="white"/>
                          </a:solidFill>
                          <a:latin typeface="+mn-lt"/>
                          <a:cs typeface="Calibri" panose="020F0502020204030204" pitchFamily="34" charset="0"/>
                        </a:rPr>
                        <a:t>National sexual and reproductive health policy</a:t>
                      </a:r>
                      <a:endParaRPr kumimoji="0" lang="ar-JO" sz="2400" b="0"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hlinkClick r:id="rId2"/>
                        </a:rPr>
                        <a:t>The 2023 draft finance law for the Ministry of Health and Social Protection, </a:t>
                      </a:r>
                      <a:r>
                        <a:rPr kumimoji="0" lang="en"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allocates a special budget for reproductive health, maternal, child and youth health, and female residents with special needs.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35580748"/>
                  </a:ext>
                </a:extLst>
              </a:tr>
            </a:tbl>
          </a:graphicData>
        </a:graphic>
      </p:graphicFrame>
    </p:spTree>
    <p:extLst>
      <p:ext uri="{BB962C8B-B14F-4D97-AF65-F5344CB8AC3E}">
        <p14:creationId xmlns:p14="http://schemas.microsoft.com/office/powerpoint/2010/main" val="1336582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020DD-2CE5-812E-528C-2ACF89470944}"/>
              </a:ext>
            </a:extLst>
          </p:cNvPr>
          <p:cNvSpPr>
            <a:spLocks noGrp="1"/>
          </p:cNvSpPr>
          <p:nvPr>
            <p:ph type="title"/>
          </p:nvPr>
        </p:nvSpPr>
        <p:spPr/>
        <p:txBody>
          <a:bodyPr/>
          <a:lstStyle/>
          <a:p>
            <a:pPr marL="0" marR="0" lvl="0" indent="0" defTabSz="914400" rtl="1"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rPr>
              <a:t>Kingdom of Saudi Arabia</a:t>
            </a:r>
          </a:p>
        </p:txBody>
      </p:sp>
      <p:graphicFrame>
        <p:nvGraphicFramePr>
          <p:cNvPr id="7" name="Content Placeholder 6">
            <a:extLst>
              <a:ext uri="{FF2B5EF4-FFF2-40B4-BE49-F238E27FC236}">
                <a16:creationId xmlns:a16="http://schemas.microsoft.com/office/drawing/2014/main" id="{FC88F7F3-AD0B-A924-71BD-BDE8476F948D}"/>
              </a:ext>
            </a:extLst>
          </p:cNvPr>
          <p:cNvGraphicFramePr>
            <a:graphicFrameLocks noGrp="1"/>
          </p:cNvGraphicFramePr>
          <p:nvPr>
            <p:ph idx="1"/>
            <p:extLst>
              <p:ext uri="{D42A27DB-BD31-4B8C-83A1-F6EECF244321}">
                <p14:modId xmlns:p14="http://schemas.microsoft.com/office/powerpoint/2010/main" val="1461260449"/>
              </p:ext>
            </p:extLst>
          </p:nvPr>
        </p:nvGraphicFramePr>
        <p:xfrm>
          <a:off x="838200" y="1432560"/>
          <a:ext cx="10515600" cy="5425440"/>
        </p:xfrm>
        <a:graphic>
          <a:graphicData uri="http://schemas.openxmlformats.org/drawingml/2006/table">
            <a:tbl>
              <a:tblPr firstRow="1" bandRow="1">
                <a:tableStyleId>{5C22544A-7EE6-4342-B048-85BDC9FD1C3A}</a:tableStyleId>
              </a:tblPr>
              <a:tblGrid>
                <a:gridCol w="2739189">
                  <a:extLst>
                    <a:ext uri="{9D8B030D-6E8A-4147-A177-3AD203B41FA5}">
                      <a16:colId xmlns:a16="http://schemas.microsoft.com/office/drawing/2014/main" val="780576333"/>
                    </a:ext>
                  </a:extLst>
                </a:gridCol>
                <a:gridCol w="7776411">
                  <a:extLst>
                    <a:ext uri="{9D8B030D-6E8A-4147-A177-3AD203B41FA5}">
                      <a16:colId xmlns:a16="http://schemas.microsoft.com/office/drawing/2014/main" val="3450769770"/>
                    </a:ext>
                  </a:extLst>
                </a:gridCol>
              </a:tblGrid>
              <a:tr h="10972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t>
                      </a:r>
                      <a:r>
                        <a:rPr kumimoji="0" lang="en" sz="2400" b="0"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omestic work</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sz="2000" b="0" i="0" dirty="0">
                          <a:solidFill>
                            <a:srgbClr val="140906"/>
                          </a:solidFill>
                          <a:effectLst/>
                          <a:latin typeface="Droid Arabic Kufi"/>
                          <a:cs typeface="Calibri" panose="020F0502020204030204" pitchFamily="34" charset="0"/>
                          <a:hlinkClick r:id="rId2"/>
                        </a:rPr>
                        <a:t>Decision of the Minister of Human Resources and Social Development (No.) 40676 of 2023 </a:t>
                      </a:r>
                      <a:r>
                        <a:rPr lang="en" sz="2000" b="0" i="0" dirty="0">
                          <a:solidFill>
                            <a:srgbClr val="140906"/>
                          </a:solidFill>
                          <a:effectLst/>
                          <a:latin typeface="Droid Arabic Kufi"/>
                          <a:cs typeface="Calibri" panose="020F0502020204030204" pitchFamily="34" charset="0"/>
                        </a:rPr>
                        <a:t>List of Domestic Workers </a:t>
                      </a:r>
                      <a:r>
                        <a:rPr lang="en-GB" sz="2000" b="0" i="0" dirty="0">
                          <a:solidFill>
                            <a:srgbClr val="140906"/>
                          </a:solidFill>
                          <a:effectLst/>
                          <a:latin typeface="Droid Arabic Kufi"/>
                          <a:cs typeface="Calibri" panose="020F0502020204030204" pitchFamily="34" charset="0"/>
                        </a:rPr>
                        <a:t>and persons of similar status. The list considers issues of working hours, leaves, health care as well as protection from verbal and physical abuse as well as sexual harassment.</a:t>
                      </a:r>
                      <a:endParaRPr lang="en-US" sz="2000" dirty="0">
                        <a:cs typeface="Calibri" panose="020F0502020204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35580748"/>
                  </a:ext>
                </a:extLst>
              </a:tr>
              <a:tr h="10972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 sz="2400" b="0"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Contraceptive Services</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sz="2000" dirty="0">
                          <a:solidFill>
                            <a:srgbClr val="140906"/>
                          </a:solidFill>
                          <a:latin typeface="Droid Arabic Kufi"/>
                          <a:cs typeface="Calibri" panose="020F0502020204030204" pitchFamily="34" charset="0"/>
                        </a:rPr>
                        <a:t>Chapter on </a:t>
                      </a:r>
                      <a:r>
                        <a:rPr lang="en" sz="2000" b="0" i="0" dirty="0">
                          <a:solidFill>
                            <a:srgbClr val="140906"/>
                          </a:solidFill>
                          <a:effectLst/>
                          <a:latin typeface="Droid Arabic Kufi"/>
                          <a:cs typeface="Calibri" panose="020F0502020204030204" pitchFamily="34" charset="0"/>
                        </a:rPr>
                        <a:t>women’s health rights in </a:t>
                      </a:r>
                      <a:r>
                        <a:rPr lang="en" sz="2000" b="0" i="0" dirty="0">
                          <a:solidFill>
                            <a:srgbClr val="140906"/>
                          </a:solidFill>
                          <a:effectLst/>
                          <a:latin typeface="Droid Arabic Kufi"/>
                          <a:cs typeface="Calibri" panose="020F0502020204030204" pitchFamily="34" charset="0"/>
                          <a:hlinkClick r:id="rId3"/>
                        </a:rPr>
                        <a:t>the Bill of Rights and Responsibilities </a:t>
                      </a:r>
                      <a:r>
                        <a:rPr lang="en" sz="2000" b="0" i="0" dirty="0">
                          <a:solidFill>
                            <a:srgbClr val="140906"/>
                          </a:solidFill>
                          <a:effectLst/>
                          <a:latin typeface="Droid Arabic Kufi"/>
                          <a:cs typeface="Calibri" panose="020F0502020204030204" pitchFamily="34" charset="0"/>
                        </a:rPr>
                        <a:t>issued by the Ministry of Health</a:t>
                      </a:r>
                      <a:r>
                        <a:rPr kumimoji="0" lang="en"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 The bill affirms women’s right in receiving health consultation, if she wishes to proceed with family planning and her access to contraceptives. </a:t>
                      </a:r>
                      <a:endParaRPr lang="en-US" sz="2000" dirty="0">
                        <a:cs typeface="Calibri" panose="020F0502020204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73931785"/>
                  </a:ext>
                </a:extLst>
              </a:tr>
              <a:tr h="10972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 sz="2400" b="0"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Emergency contraceptive services</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sz="2000" dirty="0">
                          <a:solidFill>
                            <a:srgbClr val="140906"/>
                          </a:solidFill>
                          <a:latin typeface="Droid Arabic Kufi"/>
                          <a:cs typeface="Calibri" panose="020F0502020204030204" pitchFamily="34" charset="0"/>
                        </a:rPr>
                        <a:t>Chapter on </a:t>
                      </a:r>
                      <a:r>
                        <a:rPr lang="en" sz="2000" b="0" i="0" dirty="0">
                          <a:solidFill>
                            <a:srgbClr val="140906"/>
                          </a:solidFill>
                          <a:effectLst/>
                          <a:latin typeface="Droid Arabic Kufi"/>
                          <a:cs typeface="Calibri" panose="020F0502020204030204" pitchFamily="34" charset="0"/>
                        </a:rPr>
                        <a:t>women’s health rights in </a:t>
                      </a:r>
                      <a:r>
                        <a:rPr lang="en" sz="2000" b="0" i="0" dirty="0">
                          <a:solidFill>
                            <a:srgbClr val="140906"/>
                          </a:solidFill>
                          <a:effectLst/>
                          <a:latin typeface="Droid Arabic Kufi"/>
                          <a:cs typeface="Calibri" panose="020F0502020204030204" pitchFamily="34" charset="0"/>
                          <a:hlinkClick r:id="rId3"/>
                        </a:rPr>
                        <a:t>the Bill of Rights and Responsibilities </a:t>
                      </a:r>
                      <a:r>
                        <a:rPr lang="en" sz="2000" b="0" i="0" dirty="0">
                          <a:solidFill>
                            <a:srgbClr val="140906"/>
                          </a:solidFill>
                          <a:effectLst/>
                          <a:latin typeface="Droid Arabic Kufi"/>
                          <a:cs typeface="Calibri" panose="020F0502020204030204" pitchFamily="34" charset="0"/>
                        </a:rPr>
                        <a:t>issued by the Ministry of Health</a:t>
                      </a:r>
                      <a:r>
                        <a:rPr kumimoji="0" lang="en"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 which similar to the above highlights the women’s rights to access contraceptives. </a:t>
                      </a:r>
                      <a:endParaRPr lang="en-US" sz="2000" dirty="0">
                        <a:cs typeface="Calibri" panose="020F0502020204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64270277"/>
                  </a:ext>
                </a:extLst>
              </a:tr>
              <a:tr h="10972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Criminalization of abortion</a:t>
                      </a:r>
                      <a:endParaRPr kumimoji="0" lang="ar-JO" sz="2400" b="0"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sz="2000" dirty="0">
                          <a:solidFill>
                            <a:srgbClr val="140906"/>
                          </a:solidFill>
                          <a:latin typeface="Droid Arabic Kufi"/>
                          <a:cs typeface="Calibri" panose="020F0502020204030204" pitchFamily="34" charset="0"/>
                        </a:rPr>
                        <a:t>Chapter on </a:t>
                      </a:r>
                      <a:r>
                        <a:rPr lang="en" sz="2000" b="0" i="0" dirty="0">
                          <a:solidFill>
                            <a:srgbClr val="140906"/>
                          </a:solidFill>
                          <a:effectLst/>
                          <a:latin typeface="Droid Arabic Kufi"/>
                          <a:cs typeface="Calibri" panose="020F0502020204030204" pitchFamily="34" charset="0"/>
                        </a:rPr>
                        <a:t>women’s health rights in </a:t>
                      </a:r>
                      <a:r>
                        <a:rPr lang="en" sz="2000" b="0" i="0" dirty="0">
                          <a:solidFill>
                            <a:srgbClr val="140906"/>
                          </a:solidFill>
                          <a:effectLst/>
                          <a:latin typeface="Droid Arabic Kufi"/>
                          <a:cs typeface="Calibri" panose="020F0502020204030204" pitchFamily="34" charset="0"/>
                          <a:hlinkClick r:id="rId3"/>
                        </a:rPr>
                        <a:t>the Bill of Rights and Responsibilities </a:t>
                      </a:r>
                      <a:r>
                        <a:rPr lang="en" sz="2000" b="0" i="0" dirty="0">
                          <a:solidFill>
                            <a:srgbClr val="140906"/>
                          </a:solidFill>
                          <a:effectLst/>
                          <a:latin typeface="Droid Arabic Kufi"/>
                          <a:cs typeface="Calibri" panose="020F0502020204030204" pitchFamily="34" charset="0"/>
                        </a:rPr>
                        <a:t>issued by the Ministry of Health</a:t>
                      </a:r>
                      <a:r>
                        <a:rPr kumimoji="0" lang="en"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 which highlights women’s right to abortion in cases where preganancy is threatening to the woman or the fetus. </a:t>
                      </a:r>
                      <a:endParaRPr lang="en-US" sz="2000" dirty="0">
                        <a:cs typeface="Calibri" panose="020F0502020204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60655056"/>
                  </a:ext>
                </a:extLst>
              </a:tr>
            </a:tbl>
          </a:graphicData>
        </a:graphic>
      </p:graphicFrame>
    </p:spTree>
    <p:extLst>
      <p:ext uri="{BB962C8B-B14F-4D97-AF65-F5344CB8AC3E}">
        <p14:creationId xmlns:p14="http://schemas.microsoft.com/office/powerpoint/2010/main" val="3881802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D4866E6-B098-AD71-5B48-1100649365F7}"/>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C00000"/>
                </a:solidFill>
              </a:rPr>
              <a:t>During the period 2022-2023:</a:t>
            </a:r>
          </a:p>
        </p:txBody>
      </p:sp>
      <p:sp>
        <p:nvSpPr>
          <p:cNvPr id="5" name="TextBox 4">
            <a:extLst>
              <a:ext uri="{FF2B5EF4-FFF2-40B4-BE49-F238E27FC236}">
                <a16:creationId xmlns:a16="http://schemas.microsoft.com/office/drawing/2014/main" id="{99DB542A-F8FF-DFB7-DADA-D9CFAF47A6E1}"/>
              </a:ext>
            </a:extLst>
          </p:cNvPr>
          <p:cNvSpPr txBox="1"/>
          <p:nvPr/>
        </p:nvSpPr>
        <p:spPr>
          <a:xfrm>
            <a:off x="857799" y="1878632"/>
            <a:ext cx="1550126" cy="1107996"/>
          </a:xfrm>
          <a:prstGeom prst="rect">
            <a:avLst/>
          </a:prstGeom>
          <a:noFill/>
        </p:spPr>
        <p:txBody>
          <a:bodyPr wrap="square" rtlCol="0">
            <a:spAutoFit/>
          </a:bodyPr>
          <a:lstStyle/>
          <a:p>
            <a:pPr algn="ctr"/>
            <a:r>
              <a:rPr lang="en" sz="6600" b="1" dirty="0">
                <a:solidFill>
                  <a:srgbClr val="00B0F0"/>
                </a:solidFill>
                <a:latin typeface="Andalus" panose="02020603050405020304" pitchFamily="18" charset="-78"/>
                <a:cs typeface="Andalus" panose="02020603050405020304" pitchFamily="18" charset="-78"/>
              </a:rPr>
              <a:t>17</a:t>
            </a:r>
            <a:endParaRPr lang="en-US" sz="6600" b="1" dirty="0">
              <a:solidFill>
                <a:srgbClr val="00B0F0"/>
              </a:solidFill>
              <a:latin typeface="Andalus" panose="02020603050405020304" pitchFamily="18" charset="-78"/>
              <a:cs typeface="Andalus" panose="02020603050405020304" pitchFamily="18" charset="-78"/>
            </a:endParaRPr>
          </a:p>
        </p:txBody>
      </p:sp>
      <p:sp>
        <p:nvSpPr>
          <p:cNvPr id="6" name="TextBox 5">
            <a:extLst>
              <a:ext uri="{FF2B5EF4-FFF2-40B4-BE49-F238E27FC236}">
                <a16:creationId xmlns:a16="http://schemas.microsoft.com/office/drawing/2014/main" id="{662F366A-AFFC-84EB-A1EA-EF137F71CEC4}"/>
              </a:ext>
            </a:extLst>
          </p:cNvPr>
          <p:cNvSpPr txBox="1"/>
          <p:nvPr/>
        </p:nvSpPr>
        <p:spPr>
          <a:xfrm>
            <a:off x="2362198" y="1890377"/>
            <a:ext cx="9010794" cy="954107"/>
          </a:xfrm>
          <a:prstGeom prst="rect">
            <a:avLst/>
          </a:prstGeom>
          <a:noFill/>
        </p:spPr>
        <p:txBody>
          <a:bodyPr wrap="square" rtlCol="0">
            <a:spAutoFit/>
          </a:bodyPr>
          <a:lstStyle/>
          <a:p>
            <a:pPr algn="l"/>
            <a:r>
              <a:rPr lang="en" sz="2800" dirty="0">
                <a:solidFill>
                  <a:srgbClr val="00B0F0"/>
                </a:solidFill>
                <a:cs typeface="Calibri" panose="020F0502020204030204" pitchFamily="34" charset="0"/>
              </a:rPr>
              <a:t>countries </a:t>
            </a:r>
            <a:r>
              <a:rPr lang="en" sz="2800" dirty="0">
                <a:cs typeface="Calibri" panose="020F0502020204030204" pitchFamily="34" charset="0"/>
              </a:rPr>
              <a:t>participated</a:t>
            </a:r>
            <a:r>
              <a:rPr lang="en" sz="2800" dirty="0">
                <a:solidFill>
                  <a:srgbClr val="00B0F0"/>
                </a:solidFill>
                <a:cs typeface="Calibri" panose="020F0502020204030204" pitchFamily="34" charset="0"/>
              </a:rPr>
              <a:t> </a:t>
            </a:r>
            <a:r>
              <a:rPr lang="en" sz="2800" dirty="0">
                <a:cs typeface="Calibri" panose="020F0502020204030204" pitchFamily="34" charset="0"/>
              </a:rPr>
              <a:t>in the Gender Justice and Equality before the Law Initiative</a:t>
            </a:r>
            <a:endParaRPr lang="en-US" sz="2800" dirty="0">
              <a:cs typeface="Calibri" panose="020F0502020204030204" pitchFamily="34" charset="0"/>
            </a:endParaRPr>
          </a:p>
        </p:txBody>
      </p:sp>
      <p:sp>
        <p:nvSpPr>
          <p:cNvPr id="7" name="TextBox 6">
            <a:extLst>
              <a:ext uri="{FF2B5EF4-FFF2-40B4-BE49-F238E27FC236}">
                <a16:creationId xmlns:a16="http://schemas.microsoft.com/office/drawing/2014/main" id="{B91E2636-9970-3567-BA11-FE57B594A5D3}"/>
              </a:ext>
            </a:extLst>
          </p:cNvPr>
          <p:cNvSpPr txBox="1"/>
          <p:nvPr/>
        </p:nvSpPr>
        <p:spPr>
          <a:xfrm>
            <a:off x="857799" y="2894295"/>
            <a:ext cx="1550126" cy="1107996"/>
          </a:xfrm>
          <a:prstGeom prst="rect">
            <a:avLst/>
          </a:prstGeom>
          <a:noFill/>
        </p:spPr>
        <p:txBody>
          <a:bodyPr wrap="square" rtlCol="0">
            <a:spAutoFit/>
          </a:bodyPr>
          <a:lstStyle/>
          <a:p>
            <a:pPr algn="ctr"/>
            <a:r>
              <a:rPr lang="en" sz="6600" b="1" dirty="0">
                <a:solidFill>
                  <a:srgbClr val="00B0F0"/>
                </a:solidFill>
                <a:latin typeface="Andalus" panose="02020603050405020304" pitchFamily="18" charset="-78"/>
                <a:cs typeface="Andalus" panose="02020603050405020304" pitchFamily="18" charset="-78"/>
              </a:rPr>
              <a:t>15</a:t>
            </a:r>
            <a:endParaRPr lang="en-US" sz="6600" b="1" dirty="0">
              <a:solidFill>
                <a:srgbClr val="00B0F0"/>
              </a:solidFill>
              <a:latin typeface="Andalus" panose="02020603050405020304" pitchFamily="18" charset="-78"/>
              <a:cs typeface="Andalus" panose="02020603050405020304" pitchFamily="18" charset="-78"/>
            </a:endParaRPr>
          </a:p>
        </p:txBody>
      </p:sp>
      <p:sp>
        <p:nvSpPr>
          <p:cNvPr id="8" name="TextBox 7">
            <a:extLst>
              <a:ext uri="{FF2B5EF4-FFF2-40B4-BE49-F238E27FC236}">
                <a16:creationId xmlns:a16="http://schemas.microsoft.com/office/drawing/2014/main" id="{C5A5EDC2-B339-8E7E-1B6D-41FAB74AEA57}"/>
              </a:ext>
            </a:extLst>
          </p:cNvPr>
          <p:cNvSpPr txBox="1"/>
          <p:nvPr/>
        </p:nvSpPr>
        <p:spPr>
          <a:xfrm>
            <a:off x="857799" y="3828743"/>
            <a:ext cx="1550126" cy="1107996"/>
          </a:xfrm>
          <a:prstGeom prst="rect">
            <a:avLst/>
          </a:prstGeom>
          <a:noFill/>
        </p:spPr>
        <p:txBody>
          <a:bodyPr wrap="square" rtlCol="0">
            <a:spAutoFit/>
          </a:bodyPr>
          <a:lstStyle/>
          <a:p>
            <a:pPr algn="ctr"/>
            <a:r>
              <a:rPr lang="en" sz="6600" b="1" dirty="0">
                <a:solidFill>
                  <a:srgbClr val="00B0F0"/>
                </a:solidFill>
                <a:latin typeface="Andalus" panose="02020603050405020304" pitchFamily="18" charset="-78"/>
                <a:cs typeface="Andalus" panose="02020603050405020304" pitchFamily="18" charset="-78"/>
              </a:rPr>
              <a:t>39</a:t>
            </a:r>
            <a:endParaRPr lang="en-US" sz="6600" b="1" dirty="0">
              <a:solidFill>
                <a:srgbClr val="00B0F0"/>
              </a:solidFill>
              <a:latin typeface="Andalus" panose="02020603050405020304" pitchFamily="18" charset="-78"/>
              <a:cs typeface="Andalus" panose="02020603050405020304" pitchFamily="18" charset="-78"/>
            </a:endParaRPr>
          </a:p>
        </p:txBody>
      </p:sp>
      <p:sp>
        <p:nvSpPr>
          <p:cNvPr id="9" name="TextBox 8">
            <a:extLst>
              <a:ext uri="{FF2B5EF4-FFF2-40B4-BE49-F238E27FC236}">
                <a16:creationId xmlns:a16="http://schemas.microsoft.com/office/drawing/2014/main" id="{970855C3-D4F4-4DBE-D7EC-B63FB6202FF2}"/>
              </a:ext>
            </a:extLst>
          </p:cNvPr>
          <p:cNvSpPr txBox="1"/>
          <p:nvPr/>
        </p:nvSpPr>
        <p:spPr>
          <a:xfrm>
            <a:off x="857799" y="4844406"/>
            <a:ext cx="1550126" cy="1107996"/>
          </a:xfrm>
          <a:prstGeom prst="rect">
            <a:avLst/>
          </a:prstGeom>
          <a:noFill/>
        </p:spPr>
        <p:txBody>
          <a:bodyPr wrap="square" rtlCol="0">
            <a:spAutoFit/>
          </a:bodyPr>
          <a:lstStyle/>
          <a:p>
            <a:pPr algn="ctr"/>
            <a:r>
              <a:rPr lang="en" sz="6600" b="1" dirty="0">
                <a:solidFill>
                  <a:srgbClr val="00B0F0"/>
                </a:solidFill>
                <a:latin typeface="Andalus" panose="02020603050405020304" pitchFamily="18" charset="-78"/>
                <a:cs typeface="Andalus" panose="02020603050405020304" pitchFamily="18" charset="-78"/>
              </a:rPr>
              <a:t>16</a:t>
            </a:r>
            <a:endParaRPr lang="en-US" sz="6600" b="1" dirty="0">
              <a:solidFill>
                <a:srgbClr val="00B0F0"/>
              </a:solidFill>
              <a:latin typeface="Andalus" panose="02020603050405020304" pitchFamily="18" charset="-78"/>
              <a:cs typeface="Andalus" panose="02020603050405020304" pitchFamily="18" charset="-78"/>
            </a:endParaRPr>
          </a:p>
        </p:txBody>
      </p:sp>
      <p:sp>
        <p:nvSpPr>
          <p:cNvPr id="10" name="TextBox 9">
            <a:extLst>
              <a:ext uri="{FF2B5EF4-FFF2-40B4-BE49-F238E27FC236}">
                <a16:creationId xmlns:a16="http://schemas.microsoft.com/office/drawing/2014/main" id="{8C6C5C6A-84D4-C176-9DDB-9D2641B2FD4A}"/>
              </a:ext>
            </a:extLst>
          </p:cNvPr>
          <p:cNvSpPr txBox="1"/>
          <p:nvPr/>
        </p:nvSpPr>
        <p:spPr>
          <a:xfrm>
            <a:off x="2332219" y="2998221"/>
            <a:ext cx="9041179" cy="523220"/>
          </a:xfrm>
          <a:prstGeom prst="rect">
            <a:avLst/>
          </a:prstGeom>
          <a:noFill/>
        </p:spPr>
        <p:txBody>
          <a:bodyPr wrap="square" rtlCol="0">
            <a:spAutoFit/>
          </a:bodyPr>
          <a:lstStyle/>
          <a:p>
            <a:pPr algn="l"/>
            <a:r>
              <a:rPr lang="en" sz="2800" dirty="0">
                <a:solidFill>
                  <a:srgbClr val="00B0F0"/>
                </a:solidFill>
                <a:cs typeface="Calibri" panose="020F0502020204030204" pitchFamily="34" charset="0"/>
              </a:rPr>
              <a:t>countries </a:t>
            </a:r>
            <a:r>
              <a:rPr lang="en" sz="2800" dirty="0">
                <a:cs typeface="Calibri" panose="020F0502020204030204" pitchFamily="34" charset="0"/>
              </a:rPr>
              <a:t>shared their legislative updates</a:t>
            </a:r>
            <a:endParaRPr lang="en-US" sz="2800" dirty="0">
              <a:cs typeface="Calibri" panose="020F0502020204030204" pitchFamily="34" charset="0"/>
            </a:endParaRPr>
          </a:p>
        </p:txBody>
      </p:sp>
      <p:sp>
        <p:nvSpPr>
          <p:cNvPr id="11" name="TextBox 10">
            <a:extLst>
              <a:ext uri="{FF2B5EF4-FFF2-40B4-BE49-F238E27FC236}">
                <a16:creationId xmlns:a16="http://schemas.microsoft.com/office/drawing/2014/main" id="{46468903-69CF-5E02-0D8F-D53888C58A12}"/>
              </a:ext>
            </a:extLst>
          </p:cNvPr>
          <p:cNvSpPr txBox="1"/>
          <p:nvPr/>
        </p:nvSpPr>
        <p:spPr>
          <a:xfrm>
            <a:off x="2332220" y="3744157"/>
            <a:ext cx="9041179" cy="954107"/>
          </a:xfrm>
          <a:prstGeom prst="rect">
            <a:avLst/>
          </a:prstGeom>
          <a:noFill/>
        </p:spPr>
        <p:txBody>
          <a:bodyPr wrap="square" rtlCol="0">
            <a:spAutoFit/>
          </a:bodyPr>
          <a:lstStyle/>
          <a:p>
            <a:pPr algn="l"/>
            <a:r>
              <a:rPr lang="en" sz="2800" dirty="0">
                <a:solidFill>
                  <a:srgbClr val="00B0F0"/>
                </a:solidFill>
                <a:cs typeface="Calibri" panose="020F0502020204030204" pitchFamily="34" charset="0"/>
              </a:rPr>
              <a:t>legal texts </a:t>
            </a:r>
            <a:r>
              <a:rPr lang="en" sz="2800" dirty="0">
                <a:cs typeface="Calibri" panose="020F0502020204030204" pitchFamily="34" charset="0"/>
              </a:rPr>
              <a:t>were issued that contributed to enhancing the situation of women in the Arab region before the law</a:t>
            </a:r>
            <a:endParaRPr lang="en-US" sz="2800" dirty="0">
              <a:cs typeface="Calibri" panose="020F0502020204030204" pitchFamily="34" charset="0"/>
            </a:endParaRPr>
          </a:p>
        </p:txBody>
      </p:sp>
      <p:sp>
        <p:nvSpPr>
          <p:cNvPr id="12" name="TextBox 11">
            <a:extLst>
              <a:ext uri="{FF2B5EF4-FFF2-40B4-BE49-F238E27FC236}">
                <a16:creationId xmlns:a16="http://schemas.microsoft.com/office/drawing/2014/main" id="{C4DA7C63-7FC7-4C67-CC11-7CCE970AE375}"/>
              </a:ext>
            </a:extLst>
          </p:cNvPr>
          <p:cNvSpPr txBox="1"/>
          <p:nvPr/>
        </p:nvSpPr>
        <p:spPr>
          <a:xfrm>
            <a:off x="2332220" y="4894370"/>
            <a:ext cx="9041179" cy="1384995"/>
          </a:xfrm>
          <a:prstGeom prst="rect">
            <a:avLst/>
          </a:prstGeom>
          <a:noFill/>
        </p:spPr>
        <p:txBody>
          <a:bodyPr wrap="square" rtlCol="0">
            <a:spAutoFit/>
          </a:bodyPr>
          <a:lstStyle/>
          <a:p>
            <a:r>
              <a:rPr lang="en" sz="2800" dirty="0">
                <a:solidFill>
                  <a:srgbClr val="00B0F0"/>
                </a:solidFill>
                <a:cs typeface="Calibri" panose="020F0502020204030204" pitchFamily="34" charset="0"/>
              </a:rPr>
              <a:t>changes </a:t>
            </a:r>
            <a:r>
              <a:rPr lang="en" sz="2800" dirty="0">
                <a:cs typeface="Calibri" panose="020F0502020204030204" pitchFamily="34" charset="0"/>
              </a:rPr>
              <a:t>occurred within the coding of Arab countries on the matrix of the Gender Justice and Equality before the Law Initiative</a:t>
            </a:r>
            <a:endParaRPr lang="en-US" sz="2800" dirty="0">
              <a:cs typeface="Calibri" panose="020F0502020204030204" pitchFamily="34" charset="0"/>
            </a:endParaRPr>
          </a:p>
        </p:txBody>
      </p:sp>
    </p:spTree>
    <p:extLst>
      <p:ext uri="{BB962C8B-B14F-4D97-AF65-F5344CB8AC3E}">
        <p14:creationId xmlns:p14="http://schemas.microsoft.com/office/powerpoint/2010/main" val="1833166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1EC0A-A8AB-A23B-251C-B2E074A062D2}"/>
              </a:ext>
            </a:extLst>
          </p:cNvPr>
          <p:cNvSpPr>
            <a:spLocks noGrp="1"/>
          </p:cNvSpPr>
          <p:nvPr>
            <p:ph type="title"/>
          </p:nvPr>
        </p:nvSpPr>
        <p:spPr/>
        <p:txBody>
          <a:bodyPr/>
          <a:lstStyle/>
          <a:p>
            <a:r>
              <a:rPr kumimoji="0" lang="en" sz="44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rPr>
              <a:t>Legislative updates included:</a:t>
            </a:r>
            <a:endParaRPr lang="en-US" dirty="0"/>
          </a:p>
        </p:txBody>
      </p:sp>
      <p:graphicFrame>
        <p:nvGraphicFramePr>
          <p:cNvPr id="5" name="Content Placeholder 4">
            <a:extLst>
              <a:ext uri="{FF2B5EF4-FFF2-40B4-BE49-F238E27FC236}">
                <a16:creationId xmlns:a16="http://schemas.microsoft.com/office/drawing/2014/main" id="{7FB1E1C6-81E7-9416-E946-486CC3D63891}"/>
              </a:ext>
            </a:extLst>
          </p:cNvPr>
          <p:cNvGraphicFramePr>
            <a:graphicFrameLocks noGrp="1"/>
          </p:cNvGraphicFramePr>
          <p:nvPr>
            <p:ph idx="1"/>
            <p:extLst>
              <p:ext uri="{D42A27DB-BD31-4B8C-83A1-F6EECF244321}">
                <p14:modId xmlns:p14="http://schemas.microsoft.com/office/powerpoint/2010/main" val="1355580154"/>
              </p:ext>
            </p:extLst>
          </p:nvPr>
        </p:nvGraphicFramePr>
        <p:xfrm>
          <a:off x="838200" y="1825625"/>
          <a:ext cx="10515600" cy="4119174"/>
        </p:xfrm>
        <a:graphic>
          <a:graphicData uri="http://schemas.openxmlformats.org/drawingml/2006/table">
            <a:tbl>
              <a:tblPr firstRow="1" bandRow="1">
                <a:tableStyleId>{5C22544A-7EE6-4342-B048-85BDC9FD1C3A}</a:tableStyleId>
              </a:tblPr>
              <a:tblGrid>
                <a:gridCol w="1813560">
                  <a:extLst>
                    <a:ext uri="{9D8B030D-6E8A-4147-A177-3AD203B41FA5}">
                      <a16:colId xmlns:a16="http://schemas.microsoft.com/office/drawing/2014/main" val="823159067"/>
                    </a:ext>
                  </a:extLst>
                </a:gridCol>
                <a:gridCol w="3749040">
                  <a:extLst>
                    <a:ext uri="{9D8B030D-6E8A-4147-A177-3AD203B41FA5}">
                      <a16:colId xmlns:a16="http://schemas.microsoft.com/office/drawing/2014/main" val="966961144"/>
                    </a:ext>
                  </a:extLst>
                </a:gridCol>
                <a:gridCol w="1503680">
                  <a:extLst>
                    <a:ext uri="{9D8B030D-6E8A-4147-A177-3AD203B41FA5}">
                      <a16:colId xmlns:a16="http://schemas.microsoft.com/office/drawing/2014/main" val="2577617160"/>
                    </a:ext>
                  </a:extLst>
                </a:gridCol>
                <a:gridCol w="3449320">
                  <a:extLst>
                    <a:ext uri="{9D8B030D-6E8A-4147-A177-3AD203B41FA5}">
                      <a16:colId xmlns:a16="http://schemas.microsoft.com/office/drawing/2014/main" val="1169408534"/>
                    </a:ext>
                  </a:extLst>
                </a:gridCol>
              </a:tblGrid>
              <a:tr h="1282347">
                <a:tc>
                  <a:txBody>
                    <a:bodyPr/>
                    <a:lstStyle/>
                    <a:p>
                      <a:pPr algn="ctr"/>
                      <a:r>
                        <a:rPr lang="en-US" sz="6000" b="0" dirty="0">
                          <a:solidFill>
                            <a:srgbClr val="00B0F0"/>
                          </a:solidFill>
                        </a:rPr>
                        <a:t>1</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algn="ctr" defTabSz="914400" rtl="0" eaLnBrk="1" latinLnBrk="0" hangingPunct="1"/>
                      <a:r>
                        <a:rPr lang="en" sz="3200" b="0" kern="1200" baseline="0" dirty="0">
                          <a:solidFill>
                            <a:schemeClr val="accent5">
                              <a:lumMod val="50000"/>
                            </a:schemeClr>
                          </a:solidFill>
                          <a:latin typeface="+mn-lt"/>
                          <a:ea typeface="+mn-ea"/>
                          <a:cs typeface="Calibri" panose="020F0502020204030204" pitchFamily="34" charset="0"/>
                        </a:rPr>
                        <a:t>Constitutional amendment</a:t>
                      </a:r>
                      <a:endParaRPr lang="en-US" sz="3200" b="0" kern="1200" baseline="0" dirty="0">
                        <a:solidFill>
                          <a:schemeClr val="accent5">
                            <a:lumMod val="50000"/>
                          </a:schemeClr>
                        </a:solidFill>
                        <a:latin typeface="+mn-lt"/>
                        <a:ea typeface="+mn-ea"/>
                        <a:cs typeface="Calibri" panose="020F0502020204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6000" b="0" dirty="0">
                          <a:solidFill>
                            <a:srgbClr val="00B0F0"/>
                          </a:solidFill>
                        </a:rPr>
                        <a:t>3</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rtl="0"/>
                      <a:r>
                        <a:rPr lang="en" sz="3200" b="0" kern="1200" baseline="0" dirty="0">
                          <a:solidFill>
                            <a:schemeClr val="accent5">
                              <a:lumMod val="50000"/>
                            </a:schemeClr>
                          </a:solidFill>
                          <a:latin typeface="+mn-lt"/>
                          <a:ea typeface="+mn-ea"/>
                          <a:cs typeface="Calibri" panose="020F0502020204030204" pitchFamily="34" charset="0"/>
                        </a:rPr>
                        <a:t>Regulations</a:t>
                      </a:r>
                      <a:endParaRPr lang="en-US" sz="3200" b="0" kern="1200" baseline="0" dirty="0">
                        <a:solidFill>
                          <a:schemeClr val="accent5">
                            <a:lumMod val="50000"/>
                          </a:schemeClr>
                        </a:solidFill>
                        <a:latin typeface="+mn-lt"/>
                        <a:ea typeface="+mn-ea"/>
                        <a:cs typeface="Calibri" panose="020F0502020204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47812244"/>
                  </a:ext>
                </a:extLst>
              </a:tr>
              <a:tr h="1282347">
                <a:tc>
                  <a:txBody>
                    <a:bodyPr/>
                    <a:lstStyle/>
                    <a:p>
                      <a:pPr algn="ctr"/>
                      <a:r>
                        <a:rPr lang="en-US" sz="6000" b="0" dirty="0">
                          <a:solidFill>
                            <a:srgbClr val="00B0F0"/>
                          </a:solidFill>
                        </a:rPr>
                        <a:t>18</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latinLnBrk="0" hangingPunct="1"/>
                      <a:r>
                        <a:rPr lang="en" sz="3200" b="0" kern="1200" baseline="0" dirty="0">
                          <a:solidFill>
                            <a:schemeClr val="accent5">
                              <a:lumMod val="50000"/>
                            </a:schemeClr>
                          </a:solidFill>
                          <a:latin typeface="+mn-lt"/>
                          <a:ea typeface="+mn-ea"/>
                          <a:cs typeface="Calibri" panose="020F0502020204030204" pitchFamily="34" charset="0"/>
                        </a:rPr>
                        <a:t>Issuing/amending a law</a:t>
                      </a:r>
                      <a:endParaRPr lang="en-US" sz="3200" b="0" kern="1200" baseline="0" dirty="0">
                        <a:solidFill>
                          <a:schemeClr val="accent5">
                            <a:lumMod val="50000"/>
                          </a:schemeClr>
                        </a:solidFill>
                        <a:latin typeface="+mn-lt"/>
                        <a:ea typeface="+mn-ea"/>
                        <a:cs typeface="Calibri" panose="020F0502020204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6000" b="0" dirty="0">
                          <a:solidFill>
                            <a:srgbClr val="00B0F0"/>
                          </a:solidFill>
                        </a:rPr>
                        <a:t>8</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0"/>
                      <a:r>
                        <a:rPr lang="en" sz="3200" b="0" kern="1200" baseline="0" dirty="0">
                          <a:solidFill>
                            <a:schemeClr val="accent5">
                              <a:lumMod val="50000"/>
                            </a:schemeClr>
                          </a:solidFill>
                          <a:latin typeface="+mn-lt"/>
                          <a:ea typeface="+mn-ea"/>
                          <a:cs typeface="Calibri" panose="020F0502020204030204" pitchFamily="34" charset="0"/>
                        </a:rPr>
                        <a:t>National policy/budget</a:t>
                      </a:r>
                      <a:endParaRPr lang="en-US" sz="3200" b="0" kern="1200" baseline="0" dirty="0">
                        <a:solidFill>
                          <a:schemeClr val="accent5">
                            <a:lumMod val="50000"/>
                          </a:schemeClr>
                        </a:solidFill>
                        <a:latin typeface="+mn-lt"/>
                        <a:ea typeface="+mn-ea"/>
                        <a:cs typeface="Calibri" panose="020F0502020204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30218867"/>
                  </a:ext>
                </a:extLst>
              </a:tr>
              <a:tr h="1282347">
                <a:tc>
                  <a:txBody>
                    <a:bodyPr/>
                    <a:lstStyle/>
                    <a:p>
                      <a:pPr algn="ctr"/>
                      <a:r>
                        <a:rPr lang="en-US" sz="6000" b="0" dirty="0">
                          <a:solidFill>
                            <a:srgbClr val="00B0F0"/>
                          </a:solidFill>
                        </a:rPr>
                        <a:t>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latinLnBrk="0" hangingPunct="1"/>
                      <a:r>
                        <a:rPr lang="en" sz="3200" b="0" kern="1200" baseline="0" dirty="0">
                          <a:solidFill>
                            <a:schemeClr val="accent5">
                              <a:lumMod val="50000"/>
                            </a:schemeClr>
                          </a:solidFill>
                          <a:latin typeface="+mn-lt"/>
                          <a:ea typeface="+mn-ea"/>
                          <a:cs typeface="Calibri" panose="020F0502020204030204" pitchFamily="34" charset="0"/>
                        </a:rPr>
                        <a:t>Presidential Decree / Council of Ministers / Ministers / Bodies</a:t>
                      </a:r>
                      <a:endParaRPr lang="en-US" sz="3200" b="0" kern="1200" baseline="0" dirty="0">
                        <a:solidFill>
                          <a:schemeClr val="accent5">
                            <a:lumMod val="50000"/>
                          </a:schemeClr>
                        </a:solidFill>
                        <a:latin typeface="+mn-lt"/>
                        <a:ea typeface="+mn-ea"/>
                        <a:cs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000" b="0" dirty="0">
                          <a:solidFill>
                            <a:srgbClr val="00B0F0"/>
                          </a:solidFill>
                        </a:rPr>
                        <a:t>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a:r>
                        <a:rPr lang="en" sz="3200" b="0" kern="1200" baseline="0" dirty="0">
                          <a:solidFill>
                            <a:schemeClr val="accent5">
                              <a:lumMod val="50000"/>
                            </a:schemeClr>
                          </a:solidFill>
                          <a:latin typeface="+mn-lt"/>
                          <a:ea typeface="+mn-ea"/>
                          <a:cs typeface="Calibri" panose="020F0502020204030204" pitchFamily="34" charset="0"/>
                        </a:rPr>
                        <a:t>Orders</a:t>
                      </a:r>
                      <a:endParaRPr lang="en-US" sz="3200" b="0" kern="1200" baseline="0" dirty="0">
                        <a:solidFill>
                          <a:schemeClr val="accent5">
                            <a:lumMod val="50000"/>
                          </a:schemeClr>
                        </a:solidFill>
                        <a:latin typeface="+mn-lt"/>
                        <a:ea typeface="+mn-ea"/>
                        <a:cs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65180812"/>
                  </a:ext>
                </a:extLst>
              </a:tr>
            </a:tbl>
          </a:graphicData>
        </a:graphic>
      </p:graphicFrame>
    </p:spTree>
    <p:extLst>
      <p:ext uri="{BB962C8B-B14F-4D97-AF65-F5344CB8AC3E}">
        <p14:creationId xmlns:p14="http://schemas.microsoft.com/office/powerpoint/2010/main" val="235112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020DD-2CE5-812E-528C-2ACF89470944}"/>
              </a:ext>
            </a:extLst>
          </p:cNvPr>
          <p:cNvSpPr>
            <a:spLocks noGrp="1"/>
          </p:cNvSpPr>
          <p:nvPr>
            <p:ph type="title"/>
          </p:nvPr>
        </p:nvSpPr>
        <p:spPr/>
        <p:txBody>
          <a:bodyPr/>
          <a:lstStyle/>
          <a:p>
            <a:r>
              <a:rPr lang="en" b="1" dirty="0">
                <a:solidFill>
                  <a:srgbClr val="C00000"/>
                </a:solidFill>
                <a:latin typeface="+mn-lt"/>
                <a:cs typeface="Calibri" panose="020F0502020204030204" pitchFamily="34" charset="0"/>
              </a:rPr>
              <a:t>T</a:t>
            </a:r>
            <a:r>
              <a:rPr lang="en" sz="4400" b="1" dirty="0">
                <a:solidFill>
                  <a:srgbClr val="C00000"/>
                </a:solidFill>
                <a:latin typeface="+mn-lt"/>
                <a:cs typeface="Calibri" panose="020F0502020204030204" pitchFamily="34" charset="0"/>
              </a:rPr>
              <a:t>he Hashemite Kingdom of Jordan</a:t>
            </a:r>
            <a:endParaRPr lang="en-US" b="1" dirty="0">
              <a:latin typeface="+mn-lt"/>
            </a:endParaRPr>
          </a:p>
        </p:txBody>
      </p:sp>
      <p:graphicFrame>
        <p:nvGraphicFramePr>
          <p:cNvPr id="7" name="Content Placeholder 6">
            <a:extLst>
              <a:ext uri="{FF2B5EF4-FFF2-40B4-BE49-F238E27FC236}">
                <a16:creationId xmlns:a16="http://schemas.microsoft.com/office/drawing/2014/main" id="{FC88F7F3-AD0B-A924-71BD-BDE8476F948D}"/>
              </a:ext>
            </a:extLst>
          </p:cNvPr>
          <p:cNvGraphicFramePr>
            <a:graphicFrameLocks noGrp="1"/>
          </p:cNvGraphicFramePr>
          <p:nvPr>
            <p:ph idx="1"/>
            <p:extLst>
              <p:ext uri="{D42A27DB-BD31-4B8C-83A1-F6EECF244321}">
                <p14:modId xmlns:p14="http://schemas.microsoft.com/office/powerpoint/2010/main" val="1639746725"/>
              </p:ext>
            </p:extLst>
          </p:nvPr>
        </p:nvGraphicFramePr>
        <p:xfrm>
          <a:off x="838200" y="1825624"/>
          <a:ext cx="10515600" cy="4430718"/>
        </p:xfrm>
        <a:graphic>
          <a:graphicData uri="http://schemas.openxmlformats.org/drawingml/2006/table">
            <a:tbl>
              <a:tblPr firstRow="1" bandRow="1">
                <a:tableStyleId>{5C22544A-7EE6-4342-B048-85BDC9FD1C3A}</a:tableStyleId>
              </a:tblPr>
              <a:tblGrid>
                <a:gridCol w="2494280">
                  <a:extLst>
                    <a:ext uri="{9D8B030D-6E8A-4147-A177-3AD203B41FA5}">
                      <a16:colId xmlns:a16="http://schemas.microsoft.com/office/drawing/2014/main" val="780576333"/>
                    </a:ext>
                  </a:extLst>
                </a:gridCol>
                <a:gridCol w="8021320">
                  <a:extLst>
                    <a:ext uri="{9D8B030D-6E8A-4147-A177-3AD203B41FA5}">
                      <a16:colId xmlns:a16="http://schemas.microsoft.com/office/drawing/2014/main" val="3450769770"/>
                    </a:ext>
                  </a:extLst>
                </a:gridCol>
              </a:tblGrid>
              <a:tr h="22153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 sz="2400" dirty="0">
                          <a:solidFill>
                            <a:schemeClr val="bg1"/>
                          </a:solidFill>
                          <a:cs typeface="Calibri" panose="020F0502020204030204" pitchFamily="34" charset="0"/>
                        </a:rPr>
                        <a:t>Non-discrimination in the workplace</a:t>
                      </a:r>
                      <a:endParaRPr lang="en-US" sz="16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050"/>
                    </a:solidFill>
                  </a:tcPr>
                </a:tc>
                <a:tc>
                  <a:txBody>
                    <a:bodyPr/>
                    <a:lstStyle/>
                    <a:p>
                      <a:pPr algn="l" rtl="0"/>
                      <a:r>
                        <a:rPr lang="en" sz="2000" b="0" i="0" dirty="0">
                          <a:solidFill>
                            <a:srgbClr val="140906"/>
                          </a:solidFill>
                          <a:effectLst/>
                          <a:latin typeface="+mn-lt"/>
                          <a:cs typeface="Calibri" panose="020F0502020204030204" pitchFamily="34" charset="0"/>
                        </a:rPr>
                        <a:t>Amending Article (69) of </a:t>
                      </a:r>
                      <a:r>
                        <a:rPr lang="en" sz="2000" b="0" i="0" dirty="0">
                          <a:solidFill>
                            <a:srgbClr val="140906"/>
                          </a:solidFill>
                          <a:effectLst/>
                          <a:latin typeface="+mn-lt"/>
                          <a:cs typeface="Calibri" panose="020F0502020204030204" pitchFamily="34" charset="0"/>
                          <a:hlinkClick r:id="rId2"/>
                        </a:rPr>
                        <a:t>the amended Labor Law No. 10 of 2023</a:t>
                      </a:r>
                      <a:r>
                        <a:rPr lang="en" sz="2000" dirty="0">
                          <a:latin typeface="+mn-lt"/>
                          <a:cs typeface="Calibri" panose="020F0502020204030204" pitchFamily="34" charset="0"/>
                          <a:hlinkClick r:id="rId2"/>
                        </a:rPr>
                        <a:t> </a:t>
                      </a:r>
                      <a:r>
                        <a:rPr lang="en" sz="2000" dirty="0">
                          <a:latin typeface="+mn-lt"/>
                          <a:cs typeface="Calibri" panose="020F0502020204030204" pitchFamily="34" charset="0"/>
                        </a:rPr>
                        <a:t> </a:t>
                      </a:r>
                    </a:p>
                    <a:p>
                      <a:pPr algn="l" rtl="0"/>
                      <a:endParaRPr lang="en" sz="2000" dirty="0">
                        <a:latin typeface="+mn-lt"/>
                        <a:cs typeface="Calibri" panose="020F0502020204030204" pitchFamily="34" charset="0"/>
                      </a:endParaRPr>
                    </a:p>
                    <a:p>
                      <a:pPr algn="l" rtl="0"/>
                      <a:r>
                        <a:rPr lang="en" sz="2000" b="0" i="0" dirty="0">
                          <a:solidFill>
                            <a:srgbClr val="2F2522"/>
                          </a:solidFill>
                          <a:effectLst/>
                          <a:latin typeface="+mn-lt"/>
                          <a:cs typeface="Calibri" panose="020F0502020204030204" pitchFamily="34" charset="0"/>
                        </a:rPr>
                        <a:t>a. Any discrimination based on gender between employees that would prejudice equal opportunities is prohibited</a:t>
                      </a:r>
                      <a:r>
                        <a:rPr lang="en-US" sz="2000" b="0" i="0" dirty="0">
                          <a:solidFill>
                            <a:srgbClr val="2F2522"/>
                          </a:solidFill>
                          <a:effectLst/>
                          <a:latin typeface="+mn-lt"/>
                          <a:cs typeface="Calibri" panose="020F0502020204030204" pitchFamily="34" charset="0"/>
                        </a:rPr>
                        <a:t>.</a:t>
                      </a:r>
                      <a:endParaRPr lang="en-US" sz="2000" dirty="0">
                        <a:latin typeface="+mn-lt"/>
                        <a:cs typeface="Calibri" panose="020F0502020204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35580748"/>
                  </a:ext>
                </a:extLst>
              </a:tr>
              <a:tr h="22153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 sz="2400" b="1" dirty="0">
                          <a:solidFill>
                            <a:schemeClr val="bg1"/>
                          </a:solidFill>
                          <a:cs typeface="Calibri" panose="020F0502020204030204" pitchFamily="34" charset="0"/>
                        </a:rPr>
                        <a:t>Night work</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sz="2000" b="0" i="0" dirty="0">
                          <a:solidFill>
                            <a:srgbClr val="140906"/>
                          </a:solidFill>
                          <a:effectLst/>
                          <a:latin typeface="+mn-lt"/>
                          <a:cs typeface="Calibri" panose="020F0502020204030204" pitchFamily="34" charset="0"/>
                        </a:rPr>
                        <a:t>Amending Article (69) of </a:t>
                      </a:r>
                      <a:r>
                        <a:rPr lang="en" sz="2000" b="0" i="0" dirty="0">
                          <a:solidFill>
                            <a:srgbClr val="140906"/>
                          </a:solidFill>
                          <a:effectLst/>
                          <a:latin typeface="+mn-lt"/>
                          <a:cs typeface="Calibri" panose="020F0502020204030204" pitchFamily="34" charset="0"/>
                          <a:hlinkClick r:id="rId2"/>
                        </a:rPr>
                        <a:t>the amended Labor Law No. 10 of 2023</a:t>
                      </a:r>
                      <a:r>
                        <a:rPr lang="en" sz="2000" dirty="0">
                          <a:latin typeface="+mn-lt"/>
                          <a:cs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br>
                        <a:rPr lang="ar-LB" sz="2000" dirty="0">
                          <a:latin typeface="+mn-lt"/>
                          <a:cs typeface="Calibri" panose="020F0502020204030204" pitchFamily="34" charset="0"/>
                        </a:rPr>
                      </a:br>
                      <a:r>
                        <a:rPr lang="en" sz="2000" b="0" i="0" dirty="0">
                          <a:solidFill>
                            <a:srgbClr val="2F2522"/>
                          </a:solidFill>
                          <a:effectLst/>
                          <a:latin typeface="+mn-lt"/>
                          <a:cs typeface="Calibri" panose="020F0502020204030204" pitchFamily="34" charset="0"/>
                        </a:rPr>
                        <a:t>b. The Minister issues the necessary instructions to protect pregnant and breastfeeding women, women with disabilities, and women who work at night to create a safe work environment.</a:t>
                      </a:r>
                      <a:endParaRPr lang="en-US" sz="2000" dirty="0">
                        <a:latin typeface="+mn-lt"/>
                        <a:cs typeface="Calibri" panose="020F0502020204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60655056"/>
                  </a:ext>
                </a:extLst>
              </a:tr>
            </a:tbl>
          </a:graphicData>
        </a:graphic>
      </p:graphicFrame>
    </p:spTree>
    <p:extLst>
      <p:ext uri="{BB962C8B-B14F-4D97-AF65-F5344CB8AC3E}">
        <p14:creationId xmlns:p14="http://schemas.microsoft.com/office/powerpoint/2010/main" val="682315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020DD-2CE5-812E-528C-2ACF89470944}"/>
              </a:ext>
            </a:extLst>
          </p:cNvPr>
          <p:cNvSpPr>
            <a:spLocks noGrp="1"/>
          </p:cNvSpPr>
          <p:nvPr>
            <p:ph type="title"/>
          </p:nvPr>
        </p:nvSpPr>
        <p:spPr>
          <a:xfrm>
            <a:off x="838200" y="215581"/>
            <a:ext cx="10515600" cy="1325563"/>
          </a:xfrm>
        </p:spPr>
        <p:txBody>
          <a:bodyPr/>
          <a:lstStyle/>
          <a:p>
            <a:r>
              <a:rPr lang="en" b="1" dirty="0">
                <a:solidFill>
                  <a:srgbClr val="C00000"/>
                </a:solidFill>
                <a:latin typeface="+mn-lt"/>
                <a:cs typeface="Calibri" panose="020F0502020204030204" pitchFamily="34" charset="0"/>
              </a:rPr>
              <a:t>T</a:t>
            </a:r>
            <a:r>
              <a:rPr lang="en" sz="4400" b="1" dirty="0">
                <a:solidFill>
                  <a:srgbClr val="C00000"/>
                </a:solidFill>
                <a:latin typeface="+mn-lt"/>
                <a:cs typeface="Calibri" panose="020F0502020204030204" pitchFamily="34" charset="0"/>
              </a:rPr>
              <a:t>he Hashemite Kingdom of Jordan, cont.</a:t>
            </a:r>
            <a:endParaRPr lang="en-US" b="1" dirty="0">
              <a:latin typeface="+mn-lt"/>
            </a:endParaRPr>
          </a:p>
        </p:txBody>
      </p:sp>
      <p:graphicFrame>
        <p:nvGraphicFramePr>
          <p:cNvPr id="7" name="Content Placeholder 6">
            <a:extLst>
              <a:ext uri="{FF2B5EF4-FFF2-40B4-BE49-F238E27FC236}">
                <a16:creationId xmlns:a16="http://schemas.microsoft.com/office/drawing/2014/main" id="{FC88F7F3-AD0B-A924-71BD-BDE8476F948D}"/>
              </a:ext>
            </a:extLst>
          </p:cNvPr>
          <p:cNvGraphicFramePr>
            <a:graphicFrameLocks noGrp="1"/>
          </p:cNvGraphicFramePr>
          <p:nvPr>
            <p:ph idx="1"/>
            <p:extLst>
              <p:ext uri="{D42A27DB-BD31-4B8C-83A1-F6EECF244321}">
                <p14:modId xmlns:p14="http://schemas.microsoft.com/office/powerpoint/2010/main" val="3607486260"/>
              </p:ext>
            </p:extLst>
          </p:nvPr>
        </p:nvGraphicFramePr>
        <p:xfrm>
          <a:off x="838200" y="1372702"/>
          <a:ext cx="10940716" cy="5303520"/>
        </p:xfrm>
        <a:graphic>
          <a:graphicData uri="http://schemas.openxmlformats.org/drawingml/2006/table">
            <a:tbl>
              <a:tblPr firstRow="1" bandRow="1">
                <a:tableStyleId>{5C22544A-7EE6-4342-B048-85BDC9FD1C3A}</a:tableStyleId>
              </a:tblPr>
              <a:tblGrid>
                <a:gridCol w="1921172">
                  <a:extLst>
                    <a:ext uri="{9D8B030D-6E8A-4147-A177-3AD203B41FA5}">
                      <a16:colId xmlns:a16="http://schemas.microsoft.com/office/drawing/2014/main" val="780576333"/>
                    </a:ext>
                  </a:extLst>
                </a:gridCol>
                <a:gridCol w="9019544">
                  <a:extLst>
                    <a:ext uri="{9D8B030D-6E8A-4147-A177-3AD203B41FA5}">
                      <a16:colId xmlns:a16="http://schemas.microsoft.com/office/drawing/2014/main" val="3450769770"/>
                    </a:ext>
                  </a:extLst>
                </a:gridCol>
              </a:tblGrid>
              <a:tr h="13578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bg1"/>
                          </a:solidFill>
                          <a:cs typeface="Calibri" panose="020F0502020204030204" pitchFamily="34" charset="0"/>
                        </a:rPr>
                        <a:t>S</a:t>
                      </a:r>
                      <a:r>
                        <a:rPr lang="en" sz="2400" dirty="0">
                          <a:solidFill>
                            <a:schemeClr val="bg1"/>
                          </a:solidFill>
                          <a:cs typeface="Calibri" panose="020F0502020204030204" pitchFamily="34" charset="0"/>
                        </a:rPr>
                        <a:t>exual harassment</a:t>
                      </a:r>
                      <a:endParaRPr lang="en-US" sz="16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050"/>
                    </a:solidFill>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Amending Article (29) of </a:t>
                      </a:r>
                      <a:r>
                        <a:rPr kumimoji="0" lang="en"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hlinkClick r:id="rId2"/>
                        </a:rPr>
                        <a:t>the amended Labor Law No. 10 of 2023</a:t>
                      </a:r>
                      <a:endPar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Article (29) of the original law was amended as follows:</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By adding the sentence (the employer must notify the Ministry of Labor within two weeks from the date of leaving work according to the ways determined by the Ministry) after the sentence (without notice) in paragraph (a).</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By adding the sentence “or sexual harassment” after the sentence “sexual assault” in article (6) of paragraph (a).</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By deleting the text of paragraph (b) and replacing it with the following:</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en"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B. If proved to the Minister that there has been an assault by the employer or his representative by beating or engaging in any form of sexual assault or sexual harassment against the employees, the employer or the Director of the institution or his representative shall be punished with a fine of not less than two thousand dinars and not more than five thousand dinars, and the fine shall be doubled in case of repetition, taking into account the provisions of any other applicable legislation.</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en"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4. By adding paragraph (c) to the law with the following text:</a:t>
                      </a:r>
                    </a:p>
                    <a:p>
                      <a:pPr marL="236538" marR="0" lvl="1" indent="0" algn="just" defTabSz="914400" rtl="0" eaLnBrk="1" fontAlgn="auto" latinLnBrk="0" hangingPunct="1">
                        <a:lnSpc>
                          <a:spcPct val="100000"/>
                        </a:lnSpc>
                        <a:spcBef>
                          <a:spcPts val="0"/>
                        </a:spcBef>
                        <a:spcAft>
                          <a:spcPts val="0"/>
                        </a:spcAft>
                        <a:buClrTx/>
                        <a:buSzTx/>
                        <a:buFontTx/>
                        <a:buNone/>
                        <a:tabLst/>
                        <a:defRPr/>
                      </a:pPr>
                      <a:r>
                        <a:rPr kumimoji="0" lang="en"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C. For the purposes of this article, “sexual harassment” means:</a:t>
                      </a:r>
                    </a:p>
                    <a:p>
                      <a:pPr marL="236538" marR="0" lvl="1" indent="0" algn="just" defTabSz="914400" rtl="0" eaLnBrk="1" fontAlgn="auto" latinLnBrk="0" hangingPunct="1">
                        <a:lnSpc>
                          <a:spcPct val="100000"/>
                        </a:lnSpc>
                        <a:spcBef>
                          <a:spcPts val="0"/>
                        </a:spcBef>
                        <a:spcAft>
                          <a:spcPts val="0"/>
                        </a:spcAft>
                        <a:buClrTx/>
                        <a:buSzTx/>
                        <a:buFontTx/>
                        <a:buNone/>
                        <a:tabLst/>
                        <a:defRPr/>
                      </a:pPr>
                      <a:r>
                        <a:rPr kumimoji="0" lang="en"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Any physical or verbal practice or behavior of a sexual nature, or threats related to it, that affects the worker’s dignity, is insulting to him, and leads to physical, psychological, or sexual harm to him.</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35580748"/>
                  </a:ext>
                </a:extLst>
              </a:tr>
              <a:tr h="221535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 sz="2400" b="1" dirty="0">
                        <a:solidFill>
                          <a:schemeClr val="bg1"/>
                        </a:solidFill>
                        <a:cs typeface="Calibri" panose="020F0502020204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latin typeface="+mn-lt"/>
                        <a:cs typeface="Calibri" panose="020F0502020204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60655056"/>
                  </a:ext>
                </a:extLst>
              </a:tr>
            </a:tbl>
          </a:graphicData>
        </a:graphic>
      </p:graphicFrame>
    </p:spTree>
    <p:extLst>
      <p:ext uri="{BB962C8B-B14F-4D97-AF65-F5344CB8AC3E}">
        <p14:creationId xmlns:p14="http://schemas.microsoft.com/office/powerpoint/2010/main" val="3890021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020DD-2CE5-812E-528C-2ACF89470944}"/>
              </a:ext>
            </a:extLst>
          </p:cNvPr>
          <p:cNvSpPr>
            <a:spLocks noGrp="1"/>
          </p:cNvSpPr>
          <p:nvPr>
            <p:ph type="title"/>
          </p:nvPr>
        </p:nvSpPr>
        <p:spPr/>
        <p:txBody>
          <a:bodyPr/>
          <a:lstStyle/>
          <a:p>
            <a:pPr marL="0" marR="0" lvl="0" indent="0" defTabSz="914400" rtl="1"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rPr>
              <a:t>Kingdom of Bahrain</a:t>
            </a:r>
          </a:p>
        </p:txBody>
      </p:sp>
      <p:graphicFrame>
        <p:nvGraphicFramePr>
          <p:cNvPr id="7" name="Content Placeholder 6">
            <a:extLst>
              <a:ext uri="{FF2B5EF4-FFF2-40B4-BE49-F238E27FC236}">
                <a16:creationId xmlns:a16="http://schemas.microsoft.com/office/drawing/2014/main" id="{FC88F7F3-AD0B-A924-71BD-BDE8476F948D}"/>
              </a:ext>
            </a:extLst>
          </p:cNvPr>
          <p:cNvGraphicFramePr>
            <a:graphicFrameLocks noGrp="1"/>
          </p:cNvGraphicFramePr>
          <p:nvPr>
            <p:ph idx="1"/>
            <p:extLst>
              <p:ext uri="{D42A27DB-BD31-4B8C-83A1-F6EECF244321}">
                <p14:modId xmlns:p14="http://schemas.microsoft.com/office/powerpoint/2010/main" val="1875653848"/>
              </p:ext>
            </p:extLst>
          </p:nvPr>
        </p:nvGraphicFramePr>
        <p:xfrm>
          <a:off x="838200" y="1825624"/>
          <a:ext cx="10515600" cy="4541520"/>
        </p:xfrm>
        <a:graphic>
          <a:graphicData uri="http://schemas.openxmlformats.org/drawingml/2006/table">
            <a:tbl>
              <a:tblPr firstRow="1" bandRow="1">
                <a:tableStyleId>{5C22544A-7EE6-4342-B048-85BDC9FD1C3A}</a:tableStyleId>
              </a:tblPr>
              <a:tblGrid>
                <a:gridCol w="2739189">
                  <a:extLst>
                    <a:ext uri="{9D8B030D-6E8A-4147-A177-3AD203B41FA5}">
                      <a16:colId xmlns:a16="http://schemas.microsoft.com/office/drawing/2014/main" val="780576333"/>
                    </a:ext>
                  </a:extLst>
                </a:gridCol>
                <a:gridCol w="7776411">
                  <a:extLst>
                    <a:ext uri="{9D8B030D-6E8A-4147-A177-3AD203B41FA5}">
                      <a16:colId xmlns:a16="http://schemas.microsoft.com/office/drawing/2014/main" val="3450769770"/>
                    </a:ext>
                  </a:extLst>
                </a:gridCol>
              </a:tblGrid>
              <a:tr h="1463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 sz="2400" b="0"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Civil legal aid</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According to Law </a:t>
                      </a:r>
                      <a:r>
                        <a:rPr kumimoji="0" lang="en"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hlinkClick r:id="rId2"/>
                        </a:rPr>
                        <a:t>No. (24) of 2016 </a:t>
                      </a:r>
                      <a:r>
                        <a:rPr kumimoji="0" lang="en"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amending some provisions of the legislative decree no. (3) of 1972 regarding judicial fees, “...the Minister of Justice or his authorized representative may postpone or exempt from all or some of the judicial fees whoever proves his inability to pay them.” This law applies to both men and women equally.</a:t>
                      </a:r>
                      <a:endParaRPr kumimoji="0" lang="en-US" sz="20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35580748"/>
                  </a:ext>
                </a:extLst>
              </a:tr>
              <a:tr h="1463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 sz="2400" b="0"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Exemption from punishment by marrying the victim</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Issuance of </a:t>
                      </a:r>
                      <a:r>
                        <a:rPr kumimoji="0" lang="en"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hlinkClick r:id="rId3"/>
                        </a:rPr>
                        <a:t>Law No. (7) of 2023 </a:t>
                      </a:r>
                      <a:r>
                        <a:rPr kumimoji="0" lang="en"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to abolish article (353) of the Penal Code issued by Legislative Decree no. (15) of 1976, which exempted the rapist from punishment in case of a valid marriage with the victim.</a:t>
                      </a:r>
                      <a:endParaRPr kumimoji="0" lang="en-US" sz="20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64270277"/>
                  </a:ext>
                </a:extLst>
              </a:tr>
              <a:tr h="1463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 sz="2400" dirty="0">
                          <a:solidFill>
                            <a:prstClr val="white"/>
                          </a:solidFill>
                          <a:latin typeface="+mn-lt"/>
                          <a:cs typeface="Calibri" panose="020F0502020204030204" pitchFamily="34" charset="0"/>
                        </a:rPr>
                        <a:t>Paternity leave</a:t>
                      </a:r>
                      <a:endParaRPr kumimoji="0" lang="ar-JO" sz="2400" b="0"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hlinkClick r:id="rId4"/>
                        </a:rPr>
                        <a:t>Law No. (36) of 2012 </a:t>
                      </a:r>
                      <a:r>
                        <a:rPr kumimoji="0" lang="en"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provides male workers who have had a new baby with a day off from work.</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60655056"/>
                  </a:ext>
                </a:extLst>
              </a:tr>
            </a:tbl>
          </a:graphicData>
        </a:graphic>
      </p:graphicFrame>
    </p:spTree>
    <p:extLst>
      <p:ext uri="{BB962C8B-B14F-4D97-AF65-F5344CB8AC3E}">
        <p14:creationId xmlns:p14="http://schemas.microsoft.com/office/powerpoint/2010/main" val="3991091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020DD-2CE5-812E-528C-2ACF89470944}"/>
              </a:ext>
            </a:extLst>
          </p:cNvPr>
          <p:cNvSpPr>
            <a:spLocks noGrp="1"/>
          </p:cNvSpPr>
          <p:nvPr>
            <p:ph type="title"/>
          </p:nvPr>
        </p:nvSpPr>
        <p:spPr/>
        <p:txBody>
          <a:bodyPr/>
          <a:lstStyle/>
          <a:p>
            <a:r>
              <a:rPr lang="en" b="1" dirty="0">
                <a:solidFill>
                  <a:srgbClr val="C00000"/>
                </a:solidFill>
                <a:latin typeface="+mn-lt"/>
                <a:cs typeface="Calibri" panose="020F0502020204030204" pitchFamily="34" charset="0"/>
              </a:rPr>
              <a:t>Sultanate of Oman</a:t>
            </a:r>
            <a:endParaRPr lang="en-US" b="1" dirty="0">
              <a:latin typeface="+mn-lt"/>
            </a:endParaRPr>
          </a:p>
        </p:txBody>
      </p:sp>
      <p:graphicFrame>
        <p:nvGraphicFramePr>
          <p:cNvPr id="7" name="Content Placeholder 6">
            <a:extLst>
              <a:ext uri="{FF2B5EF4-FFF2-40B4-BE49-F238E27FC236}">
                <a16:creationId xmlns:a16="http://schemas.microsoft.com/office/drawing/2014/main" id="{FC88F7F3-AD0B-A924-71BD-BDE8476F948D}"/>
              </a:ext>
            </a:extLst>
          </p:cNvPr>
          <p:cNvGraphicFramePr>
            <a:graphicFrameLocks noGrp="1"/>
          </p:cNvGraphicFramePr>
          <p:nvPr>
            <p:ph idx="1"/>
            <p:extLst>
              <p:ext uri="{D42A27DB-BD31-4B8C-83A1-F6EECF244321}">
                <p14:modId xmlns:p14="http://schemas.microsoft.com/office/powerpoint/2010/main" val="1397896416"/>
              </p:ext>
            </p:extLst>
          </p:nvPr>
        </p:nvGraphicFramePr>
        <p:xfrm>
          <a:off x="741948" y="1612734"/>
          <a:ext cx="10350500" cy="4968240"/>
        </p:xfrm>
        <a:graphic>
          <a:graphicData uri="http://schemas.openxmlformats.org/drawingml/2006/table">
            <a:tbl>
              <a:tblPr firstRow="1" bandRow="1">
                <a:tableStyleId>{5C22544A-7EE6-4342-B048-85BDC9FD1C3A}</a:tableStyleId>
              </a:tblPr>
              <a:tblGrid>
                <a:gridCol w="1817531">
                  <a:extLst>
                    <a:ext uri="{9D8B030D-6E8A-4147-A177-3AD203B41FA5}">
                      <a16:colId xmlns:a16="http://schemas.microsoft.com/office/drawing/2014/main" val="780576333"/>
                    </a:ext>
                  </a:extLst>
                </a:gridCol>
                <a:gridCol w="8532969">
                  <a:extLst>
                    <a:ext uri="{9D8B030D-6E8A-4147-A177-3AD203B41FA5}">
                      <a16:colId xmlns:a16="http://schemas.microsoft.com/office/drawing/2014/main" val="3450769770"/>
                    </a:ext>
                  </a:extLst>
                </a:gridCol>
              </a:tblGrid>
              <a:tr h="15576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 sz="2400" dirty="0">
                          <a:solidFill>
                            <a:schemeClr val="bg1"/>
                          </a:solidFill>
                          <a:cs typeface="Calibri" panose="020F0502020204030204" pitchFamily="34" charset="0"/>
                        </a:rPr>
                        <a:t>Equal pay for work of equal value</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050"/>
                    </a:solidFill>
                  </a:tcPr>
                </a:tc>
                <a:tc rowSpan="2">
                  <a:txBody>
                    <a:bodyPr/>
                    <a:lstStyle/>
                    <a:p>
                      <a:pPr algn="l" rtl="0"/>
                      <a:r>
                        <a:rPr lang="en" sz="2000" b="0" i="0" dirty="0">
                          <a:solidFill>
                            <a:srgbClr val="140906"/>
                          </a:solidFill>
                          <a:effectLst/>
                          <a:latin typeface="Droid Arabic Kufi"/>
                          <a:cs typeface="Calibri" panose="020F0502020204030204" pitchFamily="34" charset="0"/>
                        </a:rPr>
                        <a:t>Article (12) of </a:t>
                      </a:r>
                      <a:r>
                        <a:rPr lang="en" sz="2000" b="0" i="0" dirty="0">
                          <a:solidFill>
                            <a:srgbClr val="140906"/>
                          </a:solidFill>
                          <a:effectLst/>
                          <a:latin typeface="Droid Arabic Kufi"/>
                          <a:cs typeface="Calibri" panose="020F0502020204030204" pitchFamily="34" charset="0"/>
                          <a:hlinkClick r:id="rId2"/>
                        </a:rPr>
                        <a:t>Labor Law (53) of 2023</a:t>
                      </a:r>
                      <a:endParaRPr lang="ar-JO" sz="2000" b="0" i="0" dirty="0">
                        <a:solidFill>
                          <a:srgbClr val="140906"/>
                        </a:solidFill>
                        <a:effectLst/>
                        <a:latin typeface="Droid Arabic Kufi"/>
                        <a:cs typeface="Calibri" panose="020F0502020204030204" pitchFamily="34" charset="0"/>
                      </a:endParaRPr>
                    </a:p>
                    <a:p>
                      <a:pPr algn="l" rtl="0"/>
                      <a:r>
                        <a:rPr lang="en" sz="2000" b="0" i="0" dirty="0">
                          <a:solidFill>
                            <a:srgbClr val="140906"/>
                          </a:solidFill>
                          <a:effectLst/>
                          <a:latin typeface="Droid Arabic Kufi"/>
                          <a:cs typeface="Calibri" panose="020F0502020204030204" pitchFamily="34" charset="0"/>
                        </a:rPr>
                        <a:t>“The employer’s termination of the employment contract shall be considered an arbitrary dismissal of the worker if the termination is for any of the following reasons:</a:t>
                      </a:r>
                    </a:p>
                    <a:p>
                      <a:pPr algn="l" rtl="0"/>
                      <a:endParaRPr lang="en" sz="2000" b="0" i="0" dirty="0">
                        <a:solidFill>
                          <a:srgbClr val="140906"/>
                        </a:solidFill>
                        <a:effectLst/>
                        <a:latin typeface="Droid Arabic Kufi"/>
                        <a:cs typeface="Calibri" panose="020F0502020204030204" pitchFamily="34" charset="0"/>
                      </a:endParaRPr>
                    </a:p>
                    <a:p>
                      <a:pPr algn="l" rtl="0"/>
                      <a:r>
                        <a:rPr lang="en" sz="2000" b="0" i="0" dirty="0">
                          <a:solidFill>
                            <a:srgbClr val="140906"/>
                          </a:solidFill>
                          <a:effectLst/>
                          <a:latin typeface="Droid Arabic Kufi"/>
                          <a:cs typeface="Calibri" panose="020F0502020204030204" pitchFamily="34" charset="0"/>
                        </a:rPr>
                        <a:t>Article (1) “Sex, origin, colour, language, religion, creed, social status, disability, pregnancy, childbirth or breastfeeding for working women. Under this article it is clear that the law prohibits discrimination based on gender or social status.”</a:t>
                      </a:r>
                    </a:p>
                    <a:p>
                      <a:pPr algn="l" rtl="0"/>
                      <a:endParaRPr lang="en" sz="2000" b="0" i="0" dirty="0">
                        <a:solidFill>
                          <a:srgbClr val="140906"/>
                        </a:solidFill>
                        <a:effectLst/>
                        <a:latin typeface="Droid Arabic Kufi"/>
                        <a:cs typeface="Calibri" panose="020F0502020204030204" pitchFamily="34" charset="0"/>
                      </a:endParaRPr>
                    </a:p>
                    <a:p>
                      <a:pPr algn="l" rtl="0"/>
                      <a:r>
                        <a:rPr lang="en" sz="2000" b="0" i="0" dirty="0">
                          <a:solidFill>
                            <a:srgbClr val="140906"/>
                          </a:solidFill>
                          <a:effectLst/>
                          <a:latin typeface="Droid Arabic Kufi"/>
                          <a:cs typeface="Calibri" panose="020F0502020204030204" pitchFamily="34" charset="0"/>
                        </a:rPr>
                        <a:t>Article (23) of the Labor Law no. (53) of 2023 “...the employer must treat all workers equally if the nature and conditions of the work are agreed upon.” With the emphasis that all individuals, male or female, have equal wages according to their job grades, a principle guaranteed by State’s </a:t>
                      </a:r>
                      <a:r>
                        <a:rPr lang="en-US" sz="2000" b="0" i="0" dirty="0">
                          <a:solidFill>
                            <a:srgbClr val="140906"/>
                          </a:solidFill>
                          <a:effectLst/>
                          <a:latin typeface="Droid Arabic Kufi"/>
                          <a:cs typeface="Calibri" panose="020F0502020204030204" pitchFamily="34" charset="0"/>
                        </a:rPr>
                        <a:t>statute</a:t>
                      </a:r>
                      <a:r>
                        <a:rPr lang="en" sz="2000" b="0" i="0" dirty="0">
                          <a:solidFill>
                            <a:srgbClr val="140906"/>
                          </a:solidFill>
                          <a:effectLst/>
                          <a:latin typeface="Droid Arabic Kufi"/>
                          <a:cs typeface="Calibri" panose="020F0502020204030204" pitchFamily="34" charset="0"/>
                        </a:rPr>
                        <a:t> pursuant to Royal Decree No. (6/21) in article (21), and t</a:t>
                      </a:r>
                      <a:r>
                        <a:rPr lang="en-GB" sz="2000" b="0" i="0" dirty="0">
                          <a:solidFill>
                            <a:srgbClr val="140906"/>
                          </a:solidFill>
                          <a:effectLst/>
                          <a:latin typeface="Droid Arabic Kufi"/>
                          <a:cs typeface="Calibri" panose="020F0502020204030204" pitchFamily="34" charset="0"/>
                        </a:rPr>
                        <a:t>his is also supported by article 3 of the General Interpretations and Texts Act 1973, which stipulates that: "... Words indicating or referring to masculine include feminine...”</a:t>
                      </a:r>
                      <a:endParaRPr lang="en" sz="2000" b="0" i="0" dirty="0">
                        <a:solidFill>
                          <a:srgbClr val="140906"/>
                        </a:solidFill>
                        <a:effectLst/>
                        <a:latin typeface="Droid Arabic Kufi"/>
                        <a:cs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35580748"/>
                  </a:ext>
                </a:extLst>
              </a:tr>
              <a:tr h="232345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 sz="2400" b="1" dirty="0">
                        <a:solidFill>
                          <a:schemeClr val="bg1"/>
                        </a:solidFill>
                        <a:cs typeface="Calibri" panose="020F0502020204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latin typeface="+mn-lt"/>
                        <a:cs typeface="Calibri" panose="020F0502020204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60655056"/>
                  </a:ext>
                </a:extLst>
              </a:tr>
            </a:tbl>
          </a:graphicData>
        </a:graphic>
      </p:graphicFrame>
    </p:spTree>
    <p:extLst>
      <p:ext uri="{BB962C8B-B14F-4D97-AF65-F5344CB8AC3E}">
        <p14:creationId xmlns:p14="http://schemas.microsoft.com/office/powerpoint/2010/main" val="2806926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020DD-2CE5-812E-528C-2ACF89470944}"/>
              </a:ext>
            </a:extLst>
          </p:cNvPr>
          <p:cNvSpPr>
            <a:spLocks noGrp="1"/>
          </p:cNvSpPr>
          <p:nvPr>
            <p:ph type="title"/>
          </p:nvPr>
        </p:nvSpPr>
        <p:spPr/>
        <p:txBody>
          <a:bodyPr/>
          <a:lstStyle/>
          <a:p>
            <a:r>
              <a:rPr lang="en" b="1" dirty="0">
                <a:solidFill>
                  <a:srgbClr val="C00000"/>
                </a:solidFill>
                <a:latin typeface="+mn-lt"/>
                <a:cs typeface="Calibri" panose="020F0502020204030204" pitchFamily="34" charset="0"/>
              </a:rPr>
              <a:t>Sultanate of Oman, cont.</a:t>
            </a:r>
            <a:endParaRPr lang="en-US" b="1" dirty="0">
              <a:latin typeface="+mn-lt"/>
            </a:endParaRPr>
          </a:p>
        </p:txBody>
      </p:sp>
      <p:graphicFrame>
        <p:nvGraphicFramePr>
          <p:cNvPr id="7" name="Content Placeholder 6">
            <a:extLst>
              <a:ext uri="{FF2B5EF4-FFF2-40B4-BE49-F238E27FC236}">
                <a16:creationId xmlns:a16="http://schemas.microsoft.com/office/drawing/2014/main" id="{FC88F7F3-AD0B-A924-71BD-BDE8476F948D}"/>
              </a:ext>
            </a:extLst>
          </p:cNvPr>
          <p:cNvGraphicFramePr>
            <a:graphicFrameLocks noGrp="1"/>
          </p:cNvGraphicFramePr>
          <p:nvPr>
            <p:ph idx="1"/>
            <p:extLst>
              <p:ext uri="{D42A27DB-BD31-4B8C-83A1-F6EECF244321}">
                <p14:modId xmlns:p14="http://schemas.microsoft.com/office/powerpoint/2010/main" val="1656140098"/>
              </p:ext>
            </p:extLst>
          </p:nvPr>
        </p:nvGraphicFramePr>
        <p:xfrm>
          <a:off x="838200" y="1825624"/>
          <a:ext cx="10515600" cy="4440399"/>
        </p:xfrm>
        <a:graphic>
          <a:graphicData uri="http://schemas.openxmlformats.org/drawingml/2006/table">
            <a:tbl>
              <a:tblPr firstRow="1" bandRow="1">
                <a:tableStyleId>{5C22544A-7EE6-4342-B048-85BDC9FD1C3A}</a:tableStyleId>
              </a:tblPr>
              <a:tblGrid>
                <a:gridCol w="2494280">
                  <a:extLst>
                    <a:ext uri="{9D8B030D-6E8A-4147-A177-3AD203B41FA5}">
                      <a16:colId xmlns:a16="http://schemas.microsoft.com/office/drawing/2014/main" val="780576333"/>
                    </a:ext>
                  </a:extLst>
                </a:gridCol>
                <a:gridCol w="8021320">
                  <a:extLst>
                    <a:ext uri="{9D8B030D-6E8A-4147-A177-3AD203B41FA5}">
                      <a16:colId xmlns:a16="http://schemas.microsoft.com/office/drawing/2014/main" val="3450769770"/>
                    </a:ext>
                  </a:extLst>
                </a:gridCol>
              </a:tblGrid>
              <a:tr h="22153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 sz="2400" dirty="0">
                          <a:solidFill>
                            <a:schemeClr val="bg1"/>
                          </a:solidFill>
                          <a:cs typeface="Calibri" panose="020F0502020204030204" pitchFamily="34" charset="0"/>
                        </a:rPr>
                        <a:t>Paternity leave</a:t>
                      </a:r>
                      <a:endParaRPr lang="en-US" sz="16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solidFill>
                  </a:tcPr>
                </a:tc>
                <a:tc>
                  <a:txBody>
                    <a:bodyPr/>
                    <a:lstStyle/>
                    <a:p>
                      <a:pPr algn="l" rtl="0"/>
                      <a:r>
                        <a:rPr lang="en" sz="2000" b="0" i="0" dirty="0">
                          <a:solidFill>
                            <a:srgbClr val="140906"/>
                          </a:solidFill>
                          <a:effectLst/>
                          <a:latin typeface="Droid Arabic Kufi"/>
                          <a:cs typeface="Calibri" panose="020F0502020204030204" pitchFamily="34" charset="0"/>
                        </a:rPr>
                        <a:t>Article (84) of </a:t>
                      </a:r>
                      <a:r>
                        <a:rPr lang="en" sz="2000" b="0" i="0" dirty="0">
                          <a:solidFill>
                            <a:srgbClr val="140906"/>
                          </a:solidFill>
                          <a:effectLst/>
                          <a:latin typeface="Droid Arabic Kufi"/>
                          <a:cs typeface="Calibri" panose="020F0502020204030204" pitchFamily="34" charset="0"/>
                          <a:hlinkClick r:id="rId2"/>
                        </a:rPr>
                        <a:t>Labor Law (53) of 2023 </a:t>
                      </a:r>
                      <a:br>
                        <a:rPr lang="ar-LB" sz="2000" dirty="0">
                          <a:cs typeface="Calibri" panose="020F0502020204030204" pitchFamily="34" charset="0"/>
                        </a:rPr>
                      </a:br>
                      <a:r>
                        <a:rPr lang="en" sz="2000" b="0" i="0" dirty="0">
                          <a:solidFill>
                            <a:srgbClr val="2F2522"/>
                          </a:solidFill>
                          <a:effectLst/>
                          <a:latin typeface="Droid Arabic Kufi"/>
                          <a:cs typeface="Calibri" panose="020F0502020204030204" pitchFamily="34" charset="0"/>
                        </a:rPr>
                        <a:t>The worker is entitled to special leave with inclusive pay as follows:</a:t>
                      </a:r>
                    </a:p>
                    <a:p>
                      <a:pPr algn="l" rtl="0"/>
                      <a:r>
                        <a:rPr lang="en" sz="2000" b="0" dirty="0">
                          <a:solidFill>
                            <a:srgbClr val="2F2522"/>
                          </a:solidFill>
                          <a:latin typeface="Droid Arabic Kufi"/>
                          <a:cs typeface="Calibri" panose="020F0502020204030204" pitchFamily="34" charset="0"/>
                        </a:rPr>
                        <a:t>1 - 7 days of paternity leave, provided that the child is born alive and that the leave does not exceed 98 days of the child’s age.</a:t>
                      </a:r>
                      <a:endParaRPr lang="en-US" sz="2000" b="0" dirty="0">
                        <a:cs typeface="Calibri" panose="020F0502020204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35580748"/>
                  </a:ext>
                </a:extLst>
              </a:tr>
              <a:tr h="22153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dirty="0">
                          <a:solidFill>
                            <a:schemeClr val="bg1"/>
                          </a:solidFill>
                          <a:cs typeface="Calibri" panose="020F0502020204030204" pitchFamily="34" charset="0"/>
                        </a:rPr>
                        <a:t>Duration of the maternity leave</a:t>
                      </a:r>
                      <a:endParaRPr lang="en" sz="2400" b="1" dirty="0">
                        <a:solidFill>
                          <a:schemeClr val="bg1"/>
                        </a:solidFill>
                        <a:cs typeface="Calibri" panose="020F0502020204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00B050"/>
                    </a:solidFill>
                  </a:tcPr>
                </a:tc>
                <a:tc>
                  <a:txBody>
                    <a:bodyPr/>
                    <a:lstStyle/>
                    <a:p>
                      <a:pPr algn="l" rtl="0"/>
                      <a:r>
                        <a:rPr lang="en" sz="2000" b="0" i="0" dirty="0">
                          <a:solidFill>
                            <a:srgbClr val="140906"/>
                          </a:solidFill>
                          <a:effectLst/>
                          <a:latin typeface="Droid Arabic Kufi"/>
                          <a:cs typeface="Calibri" panose="020F0502020204030204" pitchFamily="34" charset="0"/>
                        </a:rPr>
                        <a:t>Article (84) of </a:t>
                      </a:r>
                      <a:r>
                        <a:rPr lang="en" sz="2000" b="0" i="0" dirty="0">
                          <a:solidFill>
                            <a:srgbClr val="140906"/>
                          </a:solidFill>
                          <a:effectLst/>
                          <a:latin typeface="Droid Arabic Kufi"/>
                          <a:cs typeface="Calibri" panose="020F0502020204030204" pitchFamily="34" charset="0"/>
                          <a:hlinkClick r:id="rId2"/>
                        </a:rPr>
                        <a:t>Labor Law (53) of 2023 </a:t>
                      </a:r>
                      <a:br>
                        <a:rPr lang="ar-LB" sz="2000" dirty="0">
                          <a:cs typeface="Calibri" panose="020F0502020204030204" pitchFamily="34" charset="0"/>
                        </a:rPr>
                      </a:br>
                      <a:r>
                        <a:rPr lang="en" sz="2000" b="0" i="0" dirty="0">
                          <a:solidFill>
                            <a:srgbClr val="2F2522"/>
                          </a:solidFill>
                          <a:effectLst/>
                          <a:latin typeface="Droid Arabic Kufi"/>
                          <a:cs typeface="Calibri" panose="020F0502020204030204" pitchFamily="34" charset="0"/>
                        </a:rPr>
                        <a:t>The worker is entitled to special leave with inclusive pay as follows:</a:t>
                      </a:r>
                    </a:p>
                    <a:p>
                      <a:pPr algn="l" rtl="0"/>
                      <a:r>
                        <a:rPr lang="en" sz="2000" dirty="0">
                          <a:solidFill>
                            <a:srgbClr val="2F2522"/>
                          </a:solidFill>
                          <a:latin typeface="Droid Arabic Kufi"/>
                          <a:cs typeface="Calibri" panose="020F0502020204030204" pitchFamily="34" charset="0"/>
                        </a:rPr>
                        <a:t>10 - 98 days of maternity leave for the female worker to cover the period before and after childbirth. The female worker is granted leave to cover the pre-birth period upon the recommendation of the medical authority, provided that its duration does not exceed 14 days, and </a:t>
                      </a:r>
                      <a:r>
                        <a:rPr lang="en-GB" sz="2000" dirty="0">
                          <a:solidFill>
                            <a:srgbClr val="2F2522"/>
                          </a:solidFill>
                          <a:latin typeface="Droid Arabic Kufi"/>
                          <a:cs typeface="Calibri" panose="020F0502020204030204" pitchFamily="34" charset="0"/>
                        </a:rPr>
                        <a:t>the rest of this leave shall be granted from the date of birth.</a:t>
                      </a:r>
                      <a:endParaRPr lang="en-US" sz="2000" dirty="0">
                        <a:cs typeface="Calibri" panose="020F0502020204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60655056"/>
                  </a:ext>
                </a:extLst>
              </a:tr>
            </a:tbl>
          </a:graphicData>
        </a:graphic>
      </p:graphicFrame>
    </p:spTree>
    <p:extLst>
      <p:ext uri="{BB962C8B-B14F-4D97-AF65-F5344CB8AC3E}">
        <p14:creationId xmlns:p14="http://schemas.microsoft.com/office/powerpoint/2010/main" val="2995430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020DD-2CE5-812E-528C-2ACF89470944}"/>
              </a:ext>
            </a:extLst>
          </p:cNvPr>
          <p:cNvSpPr>
            <a:spLocks noGrp="1"/>
          </p:cNvSpPr>
          <p:nvPr>
            <p:ph type="title"/>
          </p:nvPr>
        </p:nvSpPr>
        <p:spPr/>
        <p:txBody>
          <a:bodyPr/>
          <a:lstStyle/>
          <a:p>
            <a:r>
              <a:rPr lang="en" b="1" dirty="0">
                <a:solidFill>
                  <a:srgbClr val="C00000"/>
                </a:solidFill>
                <a:latin typeface="+mn-lt"/>
                <a:cs typeface="Calibri" panose="020F0502020204030204" pitchFamily="34" charset="0"/>
              </a:rPr>
              <a:t>State of Palestine</a:t>
            </a:r>
            <a:endParaRPr lang="en-US" b="1" dirty="0">
              <a:latin typeface="+mn-lt"/>
            </a:endParaRPr>
          </a:p>
        </p:txBody>
      </p:sp>
      <p:graphicFrame>
        <p:nvGraphicFramePr>
          <p:cNvPr id="7" name="Content Placeholder 6">
            <a:extLst>
              <a:ext uri="{FF2B5EF4-FFF2-40B4-BE49-F238E27FC236}">
                <a16:creationId xmlns:a16="http://schemas.microsoft.com/office/drawing/2014/main" id="{FC88F7F3-AD0B-A924-71BD-BDE8476F948D}"/>
              </a:ext>
            </a:extLst>
          </p:cNvPr>
          <p:cNvGraphicFramePr>
            <a:graphicFrameLocks noGrp="1"/>
          </p:cNvGraphicFramePr>
          <p:nvPr>
            <p:ph idx="1"/>
            <p:extLst>
              <p:ext uri="{D42A27DB-BD31-4B8C-83A1-F6EECF244321}">
                <p14:modId xmlns:p14="http://schemas.microsoft.com/office/powerpoint/2010/main" val="694135423"/>
              </p:ext>
            </p:extLst>
          </p:nvPr>
        </p:nvGraphicFramePr>
        <p:xfrm>
          <a:off x="838200" y="1825624"/>
          <a:ext cx="10515600" cy="4430718"/>
        </p:xfrm>
        <a:graphic>
          <a:graphicData uri="http://schemas.openxmlformats.org/drawingml/2006/table">
            <a:tbl>
              <a:tblPr firstRow="1" bandRow="1">
                <a:tableStyleId>{5C22544A-7EE6-4342-B048-85BDC9FD1C3A}</a:tableStyleId>
              </a:tblPr>
              <a:tblGrid>
                <a:gridCol w="2494280">
                  <a:extLst>
                    <a:ext uri="{9D8B030D-6E8A-4147-A177-3AD203B41FA5}">
                      <a16:colId xmlns:a16="http://schemas.microsoft.com/office/drawing/2014/main" val="780576333"/>
                    </a:ext>
                  </a:extLst>
                </a:gridCol>
                <a:gridCol w="8021320">
                  <a:extLst>
                    <a:ext uri="{9D8B030D-6E8A-4147-A177-3AD203B41FA5}">
                      <a16:colId xmlns:a16="http://schemas.microsoft.com/office/drawing/2014/main" val="3450769770"/>
                    </a:ext>
                  </a:extLst>
                </a:gridCol>
              </a:tblGrid>
              <a:tr h="22153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t>Paternity leave</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Article (88) of the </a:t>
                      </a:r>
                      <a:r>
                        <a:rPr kumimoji="0" lang="en"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hlinkClick r:id="rId2"/>
                        </a:rPr>
                        <a:t>Legislative Decree (24) of 2022 </a:t>
                      </a:r>
                      <a:r>
                        <a:rPr kumimoji="0" lang="en"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amending the Civil Service Law (4) of 1998 that grants the employee a leave with full pay for a period of three consecutive days to accompany his wife when she gives birth, and </a:t>
                      </a:r>
                      <a:r>
                        <a:rPr kumimoji="0" lang="en-GB"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shall not be deducted from his annual leave.</a:t>
                      </a:r>
                      <a:endParaRPr kumimoji="0" lang="en"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35580748"/>
                  </a:ext>
                </a:extLst>
              </a:tr>
              <a:tr h="22153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 sz="2400" b="1" dirty="0">
                          <a:solidFill>
                            <a:prstClr val="white"/>
                          </a:solidFill>
                          <a:latin typeface="+mn-lt"/>
                          <a:cs typeface="Calibri" panose="020F0502020204030204" pitchFamily="34" charset="0"/>
                        </a:rPr>
                        <a:t>Budget to combat violence</a:t>
                      </a:r>
                      <a:endParaRPr kumimoji="0" lang="ar-JO" sz="24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A decision issued by the Council of Ministers on the adoption of gender-sensitive budgets, and taking this into account in planning and budgeting teams, based on Council of Ministers Resolution No. (13/05/01MW/SF) for 2009 </a:t>
                      </a:r>
                      <a:r>
                        <a:rPr kumimoji="0" lang="en-GB"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on gender mainstreaming in the Government's budgeting process</a:t>
                      </a:r>
                      <a:r>
                        <a:rPr kumimoji="0" lang="en" sz="20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 Likewise, the Council of Ministers decision to form the National Committee for Gender-Sensitive Budgets.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60655056"/>
                  </a:ext>
                </a:extLst>
              </a:tr>
            </a:tbl>
          </a:graphicData>
        </a:graphic>
      </p:graphicFrame>
    </p:spTree>
    <p:extLst>
      <p:ext uri="{BB962C8B-B14F-4D97-AF65-F5344CB8AC3E}">
        <p14:creationId xmlns:p14="http://schemas.microsoft.com/office/powerpoint/2010/main" val="2026325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1297</TotalTime>
  <Words>1364</Words>
  <Application>Microsoft Office PowerPoint</Application>
  <PresentationFormat>Widescreen</PresentationFormat>
  <Paragraphs>82</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Andalus</vt:lpstr>
      <vt:lpstr>Arial</vt:lpstr>
      <vt:lpstr>Calibri</vt:lpstr>
      <vt:lpstr>Calibri Light</vt:lpstr>
      <vt:lpstr>Droid Arabic Kufi</vt:lpstr>
      <vt:lpstr>ProximaNova</vt:lpstr>
      <vt:lpstr>Office Theme</vt:lpstr>
      <vt:lpstr>Gender Justice &amp; Equality  before the Law</vt:lpstr>
      <vt:lpstr>PowerPoint Presentation</vt:lpstr>
      <vt:lpstr>Legislative updates included:</vt:lpstr>
      <vt:lpstr>The Hashemite Kingdom of Jordan</vt:lpstr>
      <vt:lpstr>The Hashemite Kingdom of Jordan, cont.</vt:lpstr>
      <vt:lpstr>Kingdom of Bahrain</vt:lpstr>
      <vt:lpstr>Sultanate of Oman</vt:lpstr>
      <vt:lpstr>Sultanate of Oman, cont.</vt:lpstr>
      <vt:lpstr>State of Palestine</vt:lpstr>
      <vt:lpstr>Kingdom of Morocco</vt:lpstr>
      <vt:lpstr>Kingdom of Saudi Arabia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Justice &amp; Equality before the law</dc:title>
  <dc:creator>Sara Kaikati</dc:creator>
  <cp:lastModifiedBy>Nada Darwazeh</cp:lastModifiedBy>
  <cp:revision>6</cp:revision>
  <dcterms:created xsi:type="dcterms:W3CDTF">2023-12-13T12:00:52Z</dcterms:created>
  <dcterms:modified xsi:type="dcterms:W3CDTF">2023-12-18T05:49:21Z</dcterms:modified>
</cp:coreProperties>
</file>